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3" r:id="rId2"/>
    <p:sldId id="259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49"/>
    <p:restoredTop sz="96197"/>
  </p:normalViewPr>
  <p:slideViewPr>
    <p:cSldViewPr snapToGrid="0">
      <p:cViewPr varScale="1">
        <p:scale>
          <a:sx n="124" d="100"/>
          <a:sy n="124" d="100"/>
        </p:scale>
        <p:origin x="12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1C91-21DA-4740-9813-1662B8A373BB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A9FB-AF1D-394F-A0E9-FFA6D6A5E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40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1C91-21DA-4740-9813-1662B8A373BB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A9FB-AF1D-394F-A0E9-FFA6D6A5E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58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1C91-21DA-4740-9813-1662B8A373BB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A9FB-AF1D-394F-A0E9-FFA6D6A5E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65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1C91-21DA-4740-9813-1662B8A373BB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A9FB-AF1D-394F-A0E9-FFA6D6A5E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45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1C91-21DA-4740-9813-1662B8A373BB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A9FB-AF1D-394F-A0E9-FFA6D6A5E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31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1C91-21DA-4740-9813-1662B8A373BB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A9FB-AF1D-394F-A0E9-FFA6D6A5E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34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1C91-21DA-4740-9813-1662B8A373BB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A9FB-AF1D-394F-A0E9-FFA6D6A5E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60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1C91-21DA-4740-9813-1662B8A373BB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A9FB-AF1D-394F-A0E9-FFA6D6A5E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8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1C91-21DA-4740-9813-1662B8A373BB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A9FB-AF1D-394F-A0E9-FFA6D6A5E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78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1C91-21DA-4740-9813-1662B8A373BB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A9FB-AF1D-394F-A0E9-FFA6D6A5E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728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61C91-21DA-4740-9813-1662B8A373BB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A9FB-AF1D-394F-A0E9-FFA6D6A5E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11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61C91-21DA-4740-9813-1662B8A373BB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9A9FB-AF1D-394F-A0E9-FFA6D6A5EC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85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A680F1E-EE20-B54B-BF40-03D69216A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834965"/>
              </p:ext>
            </p:extLst>
          </p:nvPr>
        </p:nvGraphicFramePr>
        <p:xfrm>
          <a:off x="315949" y="1778616"/>
          <a:ext cx="8540373" cy="259817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83504">
                  <a:extLst>
                    <a:ext uri="{9D8B030D-6E8A-4147-A177-3AD203B41FA5}">
                      <a16:colId xmlns:a16="http://schemas.microsoft.com/office/drawing/2014/main" val="3796321300"/>
                    </a:ext>
                  </a:extLst>
                </a:gridCol>
                <a:gridCol w="7956869">
                  <a:extLst>
                    <a:ext uri="{9D8B030D-6E8A-4147-A177-3AD203B41FA5}">
                      <a16:colId xmlns:a16="http://schemas.microsoft.com/office/drawing/2014/main" val="2235528318"/>
                    </a:ext>
                  </a:extLst>
                </a:gridCol>
              </a:tblGrid>
              <a:tr h="370114"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Helvetica" pitchFamily="2" charset="0"/>
                        </a:rPr>
                        <a:t>1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Helvetica" pitchFamily="2" charset="0"/>
                        </a:rPr>
                        <a:t>Use the complete diagram as much as possible.</a:t>
                      </a:r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2856904063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Helvetica" pitchFamily="2" charset="0"/>
                        </a:rPr>
                        <a:t>2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Helvetica" pitchFamily="2" charset="0"/>
                        </a:rPr>
                        <a:t>Delete nodes not used; add additional nodes as required.</a:t>
                      </a:r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1878252050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Helvetica" pitchFamily="2" charset="0"/>
                        </a:rPr>
                        <a:t>3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Helvetica" pitchFamily="2" charset="0"/>
                        </a:rPr>
                        <a:t>Duplicate, move, cut, paste nodes to suit.</a:t>
                      </a:r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509606525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Helvetica" pitchFamily="2" charset="0"/>
                        </a:rPr>
                        <a:t>4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Helvetica" pitchFamily="2" charset="0"/>
                        </a:rPr>
                        <a:t>Keep your diagram tidy and compact.</a:t>
                      </a:r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1528639002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Helvetica" pitchFamily="2" charset="0"/>
                        </a:rPr>
                        <a:t>5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Helvetica" pitchFamily="2" charset="0"/>
                        </a:rPr>
                        <a:t>Select and edit text; font size changes automatically as you add text.</a:t>
                      </a:r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3870137186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Helvetica" pitchFamily="2" charset="0"/>
                        </a:rPr>
                        <a:t>6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Helvetica" pitchFamily="2" charset="0"/>
                        </a:rPr>
                        <a:t>Select and edit each node number.</a:t>
                      </a:r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1487561987"/>
                  </a:ext>
                </a:extLst>
              </a:tr>
              <a:tr h="377491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Helvetica" pitchFamily="2" charset="0"/>
                        </a:rPr>
                        <a:t>7</a:t>
                      </a:r>
                    </a:p>
                  </a:txBody>
                  <a:tcPr marL="65314" marR="65314" marT="32657" marB="32657"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Helvetica" pitchFamily="2" charset="0"/>
                        </a:rPr>
                        <a:t>Add document details and update after each revision.</a:t>
                      </a:r>
                    </a:p>
                  </a:txBody>
                  <a:tcPr marL="65314" marR="65314" marT="32657" marB="32657"/>
                </a:tc>
                <a:extLst>
                  <a:ext uri="{0D108BD9-81ED-4DB2-BD59-A6C34878D82A}">
                    <a16:rowId xmlns:a16="http://schemas.microsoft.com/office/drawing/2014/main" val="180571892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2B99C69-043E-2041-BBC2-8A419C05D928}"/>
              </a:ext>
            </a:extLst>
          </p:cNvPr>
          <p:cNvSpPr txBox="1"/>
          <p:nvPr/>
        </p:nvSpPr>
        <p:spPr>
          <a:xfrm>
            <a:off x="315949" y="674212"/>
            <a:ext cx="5241307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71" dirty="0">
                <a:solidFill>
                  <a:srgbClr val="FF0000"/>
                </a:solidFill>
              </a:rPr>
              <a:t>Guidelines on using diagram template</a:t>
            </a:r>
          </a:p>
        </p:txBody>
      </p:sp>
    </p:spTree>
    <p:extLst>
      <p:ext uri="{BB962C8B-B14F-4D97-AF65-F5344CB8AC3E}">
        <p14:creationId xmlns:p14="http://schemas.microsoft.com/office/powerpoint/2010/main" val="390161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42CDAFA-6CFD-0A66-EBDC-46411DC59D3C}"/>
              </a:ext>
            </a:extLst>
          </p:cNvPr>
          <p:cNvSpPr/>
          <p:nvPr/>
        </p:nvSpPr>
        <p:spPr>
          <a:xfrm>
            <a:off x="1146246" y="2588873"/>
            <a:ext cx="7800868" cy="2190213"/>
          </a:xfrm>
          <a:prstGeom prst="roundRect">
            <a:avLst>
              <a:gd name="adj" fmla="val 282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CAD99AA-5ECF-0368-5A05-48416B04F67F}"/>
              </a:ext>
            </a:extLst>
          </p:cNvPr>
          <p:cNvGrpSpPr/>
          <p:nvPr/>
        </p:nvGrpSpPr>
        <p:grpSpPr>
          <a:xfrm>
            <a:off x="1262959" y="2691559"/>
            <a:ext cx="1079999" cy="792000"/>
            <a:chOff x="5725332" y="2297059"/>
            <a:chExt cx="1079999" cy="792000"/>
          </a:xfrm>
        </p:grpSpPr>
        <p:sp>
          <p:nvSpPr>
            <p:cNvPr id="3" name="Round Same-side Corner of Rectangle 2">
              <a:extLst>
                <a:ext uri="{FF2B5EF4-FFF2-40B4-BE49-F238E27FC236}">
                  <a16:creationId xmlns:a16="http://schemas.microsoft.com/office/drawing/2014/main" id="{424F7A44-BC30-A59B-ED64-2465C9FC867B}"/>
                </a:ext>
              </a:extLst>
            </p:cNvPr>
            <p:cNvSpPr/>
            <p:nvPr/>
          </p:nvSpPr>
          <p:spPr>
            <a:xfrm>
              <a:off x="5725332" y="2297059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pattFill prst="wdDnDiag">
              <a:fgClr>
                <a:schemeClr val="tx1">
                  <a:lumMod val="95000"/>
                  <a:lumOff val="5000"/>
                </a:schemeClr>
              </a:fgClr>
              <a:bgClr>
                <a:srgbClr val="FFFF00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4" name="Round Same-side Corner of Rectangle 3">
              <a:extLst>
                <a:ext uri="{FF2B5EF4-FFF2-40B4-BE49-F238E27FC236}">
                  <a16:creationId xmlns:a16="http://schemas.microsoft.com/office/drawing/2014/main" id="{1A91DD1E-21C7-A48D-5D92-94F9DA12B4B8}"/>
                </a:ext>
              </a:extLst>
            </p:cNvPr>
            <p:cNvSpPr/>
            <p:nvPr/>
          </p:nvSpPr>
          <p:spPr>
            <a:xfrm flipH="1">
              <a:off x="6542120" y="2921387"/>
              <a:ext cx="216000" cy="1332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5" name="Round Same-side Corner of Rectangle 4">
              <a:extLst>
                <a:ext uri="{FF2B5EF4-FFF2-40B4-BE49-F238E27FC236}">
                  <a16:creationId xmlns:a16="http://schemas.microsoft.com/office/drawing/2014/main" id="{6D32F5F6-C1C1-69B6-2C64-246CB2F659F5}"/>
                </a:ext>
              </a:extLst>
            </p:cNvPr>
            <p:cNvSpPr/>
            <p:nvPr/>
          </p:nvSpPr>
          <p:spPr>
            <a:xfrm flipH="1">
              <a:off x="5790261" y="2918785"/>
              <a:ext cx="503323" cy="144000"/>
            </a:xfrm>
            <a:prstGeom prst="round2SameRect">
              <a:avLst>
                <a:gd name="adj1" fmla="val 0"/>
                <a:gd name="adj2" fmla="val 9885"/>
              </a:avLst>
            </a:prstGeom>
            <a:solidFill>
              <a:schemeClr val="bg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AGENT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7DE4B63-FAB3-5632-C6F8-02E5118DA47C}"/>
                </a:ext>
              </a:extLst>
            </p:cNvPr>
            <p:cNvSpPr txBox="1"/>
            <p:nvPr/>
          </p:nvSpPr>
          <p:spPr>
            <a:xfrm>
              <a:off x="5784112" y="2342812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Something with the potential to harm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06C98A3-0069-EC12-7205-28CCA47A4ED7}"/>
              </a:ext>
            </a:extLst>
          </p:cNvPr>
          <p:cNvGrpSpPr/>
          <p:nvPr/>
        </p:nvGrpSpPr>
        <p:grpSpPr>
          <a:xfrm>
            <a:off x="1250937" y="3767978"/>
            <a:ext cx="1079999" cy="792000"/>
            <a:chOff x="5478467" y="561349"/>
            <a:chExt cx="1079999" cy="792000"/>
          </a:xfrm>
        </p:grpSpPr>
        <p:sp>
          <p:nvSpPr>
            <p:cNvPr id="13" name="Round Same-side Corner of Rectangle 12">
              <a:extLst>
                <a:ext uri="{FF2B5EF4-FFF2-40B4-BE49-F238E27FC236}">
                  <a16:creationId xmlns:a16="http://schemas.microsoft.com/office/drawing/2014/main" id="{B78028A9-0BB1-3C52-B0AB-C23D3F340C86}"/>
                </a:ext>
              </a:extLst>
            </p:cNvPr>
            <p:cNvSpPr/>
            <p:nvPr/>
          </p:nvSpPr>
          <p:spPr>
            <a:xfrm>
              <a:off x="5478467" y="561349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solidFill>
              <a:srgbClr val="00B05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4" name="Round Same-side Corner of Rectangle 13">
              <a:extLst>
                <a:ext uri="{FF2B5EF4-FFF2-40B4-BE49-F238E27FC236}">
                  <a16:creationId xmlns:a16="http://schemas.microsoft.com/office/drawing/2014/main" id="{F2FC7B90-5E84-F7DE-196D-78D961F7456B}"/>
                </a:ext>
              </a:extLst>
            </p:cNvPr>
            <p:cNvSpPr/>
            <p:nvPr/>
          </p:nvSpPr>
          <p:spPr>
            <a:xfrm flipH="1">
              <a:off x="6295255" y="1185677"/>
              <a:ext cx="216000" cy="1332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15" name="Round Same-side Corner of Rectangle 14">
              <a:extLst>
                <a:ext uri="{FF2B5EF4-FFF2-40B4-BE49-F238E27FC236}">
                  <a16:creationId xmlns:a16="http://schemas.microsoft.com/office/drawing/2014/main" id="{A7900D57-E57C-C65C-DD48-A8C0EC498F3C}"/>
                </a:ext>
              </a:extLst>
            </p:cNvPr>
            <p:cNvSpPr/>
            <p:nvPr/>
          </p:nvSpPr>
          <p:spPr>
            <a:xfrm flipH="1">
              <a:off x="5543396" y="1183075"/>
              <a:ext cx="503323" cy="144000"/>
            </a:xfrm>
            <a:prstGeom prst="round2SameRect">
              <a:avLst>
                <a:gd name="adj1" fmla="val 0"/>
                <a:gd name="adj2" fmla="val 9885"/>
              </a:avLst>
            </a:prstGeom>
            <a:solidFill>
              <a:schemeClr val="bg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OBJECT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3209628-68D3-2FAD-D8A7-20DA3B4D0224}"/>
                </a:ext>
              </a:extLst>
            </p:cNvPr>
            <p:cNvSpPr txBox="1"/>
            <p:nvPr/>
          </p:nvSpPr>
          <p:spPr>
            <a:xfrm>
              <a:off x="5537247" y="607102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Something with the potential to be harmed 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33F6396-0AB9-D618-966E-745675D71145}"/>
              </a:ext>
            </a:extLst>
          </p:cNvPr>
          <p:cNvGrpSpPr/>
          <p:nvPr/>
        </p:nvGrpSpPr>
        <p:grpSpPr>
          <a:xfrm>
            <a:off x="2909056" y="2929216"/>
            <a:ext cx="720000" cy="656081"/>
            <a:chOff x="1766662" y="3652836"/>
            <a:chExt cx="720000" cy="656081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7548F3F-2C3B-42A4-4F42-C48A4767942F}"/>
                </a:ext>
              </a:extLst>
            </p:cNvPr>
            <p:cNvSpPr/>
            <p:nvPr/>
          </p:nvSpPr>
          <p:spPr>
            <a:xfrm>
              <a:off x="2062739" y="4074917"/>
              <a:ext cx="127845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EA9FB58-FC8C-07D8-CF59-81B0EFFA6421}"/>
                </a:ext>
              </a:extLst>
            </p:cNvPr>
            <p:cNvSpPr/>
            <p:nvPr/>
          </p:nvSpPr>
          <p:spPr>
            <a:xfrm>
              <a:off x="2062739" y="4060517"/>
              <a:ext cx="127845" cy="1368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373548D-7D2B-40FE-80B5-C3CE329E53FF}"/>
                </a:ext>
              </a:extLst>
            </p:cNvPr>
            <p:cNvCxnSpPr>
              <a:cxnSpLocks/>
            </p:cNvCxnSpPr>
            <p:nvPr/>
          </p:nvCxnSpPr>
          <p:spPr>
            <a:xfrm>
              <a:off x="1988267" y="4128917"/>
              <a:ext cx="2767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8AC3198-2F06-9DC2-9A63-17BD04B9CCE1}"/>
                </a:ext>
              </a:extLst>
            </p:cNvPr>
            <p:cNvSpPr/>
            <p:nvPr/>
          </p:nvSpPr>
          <p:spPr>
            <a:xfrm>
              <a:off x="2070140" y="4072396"/>
              <a:ext cx="113043" cy="11304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D22539D-E6BF-0221-519B-2F2F7B9778BF}"/>
                </a:ext>
              </a:extLst>
            </p:cNvPr>
            <p:cNvSpPr txBox="1"/>
            <p:nvPr/>
          </p:nvSpPr>
          <p:spPr>
            <a:xfrm>
              <a:off x="1766662" y="3948917"/>
              <a:ext cx="720000" cy="36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36000" rIns="36000" bIns="36000" rtlCol="0" anchor="ctr" anchorCtr="0">
              <a:normAutofit fontScale="92500" lnSpcReduction="20000"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Something to controls the agent</a:t>
              </a: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9267878-B13B-93AC-0193-5192FAA44B61}"/>
                </a:ext>
              </a:extLst>
            </p:cNvPr>
            <p:cNvGrpSpPr/>
            <p:nvPr/>
          </p:nvGrpSpPr>
          <p:grpSpPr>
            <a:xfrm>
              <a:off x="1987853" y="3652836"/>
              <a:ext cx="276789" cy="290142"/>
              <a:chOff x="1930765" y="4797425"/>
              <a:chExt cx="276789" cy="290142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4BCD912-FAE3-A300-6C28-D57576391606}"/>
                  </a:ext>
                </a:extLst>
              </p:cNvPr>
              <p:cNvSpPr/>
              <p:nvPr/>
            </p:nvSpPr>
            <p:spPr>
              <a:xfrm>
                <a:off x="2005237" y="4979567"/>
                <a:ext cx="127845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EF018341-E4B4-D4B4-804D-353DD42B24E2}"/>
                  </a:ext>
                </a:extLst>
              </p:cNvPr>
              <p:cNvSpPr/>
              <p:nvPr/>
            </p:nvSpPr>
            <p:spPr>
              <a:xfrm>
                <a:off x="2005237" y="4797425"/>
                <a:ext cx="127845" cy="1368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47B3C4DD-565B-5AD7-9FC0-4E9F8849BC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0765" y="4958823"/>
                <a:ext cx="27678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1F7FE273-3349-0706-1B66-8DF69B15FC48}"/>
                  </a:ext>
                </a:extLst>
              </p:cNvPr>
              <p:cNvSpPr/>
              <p:nvPr/>
            </p:nvSpPr>
            <p:spPr>
              <a:xfrm>
                <a:off x="2012638" y="4807178"/>
                <a:ext cx="113043" cy="113043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60D9609-B36E-B858-6F92-35E502F386B7}"/>
              </a:ext>
            </a:extLst>
          </p:cNvPr>
          <p:cNvGrpSpPr/>
          <p:nvPr/>
        </p:nvGrpSpPr>
        <p:grpSpPr>
          <a:xfrm>
            <a:off x="2887291" y="3673884"/>
            <a:ext cx="720000" cy="654645"/>
            <a:chOff x="4396800" y="3843408"/>
            <a:chExt cx="720000" cy="65464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BD9AE4E-90A6-ADF5-36C0-793FF3C1CA51}"/>
                </a:ext>
              </a:extLst>
            </p:cNvPr>
            <p:cNvSpPr txBox="1"/>
            <p:nvPr/>
          </p:nvSpPr>
          <p:spPr>
            <a:xfrm>
              <a:off x="4396800" y="3843408"/>
              <a:ext cx="720000" cy="36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36000" rIns="36000" bIns="36000" rtlCol="0" anchor="ctr" anchorCtr="0">
              <a:normAutofit fontScale="92500" lnSpcReduction="20000"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Something to protect the object</a:t>
              </a: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497D7DD0-E0F3-C594-2507-050DBE5817C9}"/>
                </a:ext>
              </a:extLst>
            </p:cNvPr>
            <p:cNvGrpSpPr/>
            <p:nvPr/>
          </p:nvGrpSpPr>
          <p:grpSpPr>
            <a:xfrm>
              <a:off x="4618406" y="4203408"/>
              <a:ext cx="276789" cy="294645"/>
              <a:chOff x="1207492" y="5524110"/>
              <a:chExt cx="276789" cy="294645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1A0BF20C-4E94-874B-D2D1-36CD506D669A}"/>
                  </a:ext>
                </a:extLst>
              </p:cNvPr>
              <p:cNvSpPr/>
              <p:nvPr/>
            </p:nvSpPr>
            <p:spPr>
              <a:xfrm>
                <a:off x="1281964" y="5524110"/>
                <a:ext cx="127845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A4091DC0-4A79-4A8E-EF2B-92FAC65F0E95}"/>
                  </a:ext>
                </a:extLst>
              </p:cNvPr>
              <p:cNvSpPr/>
              <p:nvPr/>
            </p:nvSpPr>
            <p:spPr>
              <a:xfrm>
                <a:off x="1281964" y="5681955"/>
                <a:ext cx="127845" cy="1368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A5847CE-ACB4-AE84-7FEF-D22A95C048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07492" y="5656028"/>
                <a:ext cx="27678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DF12733D-319D-76A4-64D0-BFF26539B50B}"/>
                  </a:ext>
                </a:extLst>
              </p:cNvPr>
              <p:cNvSpPr/>
              <p:nvPr/>
            </p:nvSpPr>
            <p:spPr>
              <a:xfrm>
                <a:off x="1289365" y="5691708"/>
                <a:ext cx="113043" cy="113043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875F1E5-18DF-DADB-146B-21B62D393FB6}"/>
              </a:ext>
            </a:extLst>
          </p:cNvPr>
          <p:cNvGrpSpPr/>
          <p:nvPr/>
        </p:nvGrpSpPr>
        <p:grpSpPr>
          <a:xfrm>
            <a:off x="2726997" y="1203561"/>
            <a:ext cx="1079999" cy="792000"/>
            <a:chOff x="6365285" y="3641210"/>
            <a:chExt cx="1079999" cy="792000"/>
          </a:xfrm>
        </p:grpSpPr>
        <p:sp>
          <p:nvSpPr>
            <p:cNvPr id="44" name="Round Same-side Corner of Rectangle 43">
              <a:extLst>
                <a:ext uri="{FF2B5EF4-FFF2-40B4-BE49-F238E27FC236}">
                  <a16:creationId xmlns:a16="http://schemas.microsoft.com/office/drawing/2014/main" id="{FB4AB352-F447-7D3D-2949-039722C6A4B3}"/>
                </a:ext>
              </a:extLst>
            </p:cNvPr>
            <p:cNvSpPr/>
            <p:nvPr/>
          </p:nvSpPr>
          <p:spPr>
            <a:xfrm>
              <a:off x="6365285" y="3641210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45" name="Round Same-side Corner of Rectangle 44">
              <a:extLst>
                <a:ext uri="{FF2B5EF4-FFF2-40B4-BE49-F238E27FC236}">
                  <a16:creationId xmlns:a16="http://schemas.microsoft.com/office/drawing/2014/main" id="{19EEF01F-0850-DE78-C42E-C7A13B47FE57}"/>
                </a:ext>
              </a:extLst>
            </p:cNvPr>
            <p:cNvSpPr/>
            <p:nvPr/>
          </p:nvSpPr>
          <p:spPr>
            <a:xfrm flipH="1">
              <a:off x="7284376" y="4259984"/>
              <a:ext cx="111689" cy="1224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FDC9F21-96B2-CFB8-8360-6420F6C747B4}"/>
                </a:ext>
              </a:extLst>
            </p:cNvPr>
            <p:cNvSpPr txBox="1"/>
            <p:nvPr/>
          </p:nvSpPr>
          <p:spPr>
            <a:xfrm>
              <a:off x="6424065" y="3686963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The action that defeated the barrier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99B2572-8E8E-0A23-7C46-CB8B57096064}"/>
                </a:ext>
              </a:extLst>
            </p:cNvPr>
            <p:cNvSpPr/>
            <p:nvPr/>
          </p:nvSpPr>
          <p:spPr>
            <a:xfrm>
              <a:off x="6424065" y="4260009"/>
              <a:ext cx="831850" cy="12065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36000" rIns="0" bIns="36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Immediate Cause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ABAA2DD-D596-781B-CF08-CCD3EFCD5E2A}"/>
              </a:ext>
            </a:extLst>
          </p:cNvPr>
          <p:cNvGrpSpPr/>
          <p:nvPr/>
        </p:nvGrpSpPr>
        <p:grpSpPr>
          <a:xfrm>
            <a:off x="2709398" y="5468557"/>
            <a:ext cx="1079999" cy="792000"/>
            <a:chOff x="6365285" y="3641210"/>
            <a:chExt cx="1079999" cy="792000"/>
          </a:xfrm>
        </p:grpSpPr>
        <p:sp>
          <p:nvSpPr>
            <p:cNvPr id="49" name="Round Same-side Corner of Rectangle 48">
              <a:extLst>
                <a:ext uri="{FF2B5EF4-FFF2-40B4-BE49-F238E27FC236}">
                  <a16:creationId xmlns:a16="http://schemas.microsoft.com/office/drawing/2014/main" id="{D7C5285B-5634-BF7C-3925-0A440A0671F7}"/>
                </a:ext>
              </a:extLst>
            </p:cNvPr>
            <p:cNvSpPr/>
            <p:nvPr/>
          </p:nvSpPr>
          <p:spPr>
            <a:xfrm>
              <a:off x="6365285" y="3641210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50" name="Round Same-side Corner of Rectangle 49">
              <a:extLst>
                <a:ext uri="{FF2B5EF4-FFF2-40B4-BE49-F238E27FC236}">
                  <a16:creationId xmlns:a16="http://schemas.microsoft.com/office/drawing/2014/main" id="{DB35E944-B4A1-3FCD-44E6-27C9C5098ECD}"/>
                </a:ext>
              </a:extLst>
            </p:cNvPr>
            <p:cNvSpPr/>
            <p:nvPr/>
          </p:nvSpPr>
          <p:spPr>
            <a:xfrm flipH="1">
              <a:off x="7284376" y="4259984"/>
              <a:ext cx="111689" cy="1224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9DDA9C9-58A9-C14F-1433-F73ACECCBE2D}"/>
                </a:ext>
              </a:extLst>
            </p:cNvPr>
            <p:cNvSpPr txBox="1"/>
            <p:nvPr/>
          </p:nvSpPr>
          <p:spPr>
            <a:xfrm>
              <a:off x="6424065" y="3686963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The action that defeated the barrier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2AF30232-D435-F7C1-3749-2560C7F99DFE}"/>
                </a:ext>
              </a:extLst>
            </p:cNvPr>
            <p:cNvSpPr/>
            <p:nvPr/>
          </p:nvSpPr>
          <p:spPr>
            <a:xfrm>
              <a:off x="6424065" y="4260009"/>
              <a:ext cx="831850" cy="12065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36000" rIns="0" bIns="36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Immediate Cause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CDF210F-E5D2-909C-E647-7E12C32B2241}"/>
              </a:ext>
            </a:extLst>
          </p:cNvPr>
          <p:cNvGrpSpPr/>
          <p:nvPr/>
        </p:nvGrpSpPr>
        <p:grpSpPr>
          <a:xfrm>
            <a:off x="276148" y="4872274"/>
            <a:ext cx="2159998" cy="792428"/>
            <a:chOff x="6188659" y="2129926"/>
            <a:chExt cx="2159998" cy="792428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6FD12F4F-8E13-94C0-8D09-69AA8F561F3E}"/>
                </a:ext>
              </a:extLst>
            </p:cNvPr>
            <p:cNvGrpSpPr/>
            <p:nvPr/>
          </p:nvGrpSpPr>
          <p:grpSpPr>
            <a:xfrm>
              <a:off x="6188659" y="2130354"/>
              <a:ext cx="1079999" cy="792000"/>
              <a:chOff x="6365285" y="3641210"/>
              <a:chExt cx="1079999" cy="792000"/>
            </a:xfrm>
          </p:grpSpPr>
          <p:sp>
            <p:nvSpPr>
              <p:cNvPr id="60" name="Round Same-side Corner of Rectangle 59">
                <a:extLst>
                  <a:ext uri="{FF2B5EF4-FFF2-40B4-BE49-F238E27FC236}">
                    <a16:creationId xmlns:a16="http://schemas.microsoft.com/office/drawing/2014/main" id="{79B28689-C011-D056-8D05-AB0C46A40786}"/>
                  </a:ext>
                </a:extLst>
              </p:cNvPr>
              <p:cNvSpPr/>
              <p:nvPr/>
            </p:nvSpPr>
            <p:spPr>
              <a:xfrm>
                <a:off x="6365285" y="3641210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ound Same-side Corner of Rectangle 60">
                <a:extLst>
                  <a:ext uri="{FF2B5EF4-FFF2-40B4-BE49-F238E27FC236}">
                    <a16:creationId xmlns:a16="http://schemas.microsoft.com/office/drawing/2014/main" id="{AE087651-A672-D8FC-5CBE-63B8195068F8}"/>
                  </a:ext>
                </a:extLst>
              </p:cNvPr>
              <p:cNvSpPr/>
              <p:nvPr/>
            </p:nvSpPr>
            <p:spPr>
              <a:xfrm flipH="1">
                <a:off x="7284376" y="4259984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3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220CE0E8-22F6-6673-979F-3AC080936752}"/>
                  </a:ext>
                </a:extLst>
              </p:cNvPr>
              <p:cNvSpPr txBox="1"/>
              <p:nvPr/>
            </p:nvSpPr>
            <p:spPr>
              <a:xfrm>
                <a:off x="6424065" y="3686963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 lnSpcReduction="10000"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system, and how it is less than adequate, that caused the PC.</a:t>
                </a: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E74206F8-CC1E-7D7F-2CEA-849B77337212}"/>
                  </a:ext>
                </a:extLst>
              </p:cNvPr>
              <p:cNvSpPr/>
              <p:nvPr/>
            </p:nvSpPr>
            <p:spPr>
              <a:xfrm>
                <a:off x="6424065" y="4260009"/>
                <a:ext cx="831850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Underlying Cause</a:t>
                </a: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1A467C52-8EBF-AAEA-3AAF-02704C1D5408}"/>
                </a:ext>
              </a:extLst>
            </p:cNvPr>
            <p:cNvGrpSpPr/>
            <p:nvPr/>
          </p:nvGrpSpPr>
          <p:grpSpPr>
            <a:xfrm>
              <a:off x="7268658" y="2129926"/>
              <a:ext cx="1079999" cy="792000"/>
              <a:chOff x="7579364" y="3924334"/>
              <a:chExt cx="1079999" cy="792000"/>
            </a:xfrm>
          </p:grpSpPr>
          <p:sp>
            <p:nvSpPr>
              <p:cNvPr id="56" name="Round Same-side Corner of Rectangle 55">
                <a:extLst>
                  <a:ext uri="{FF2B5EF4-FFF2-40B4-BE49-F238E27FC236}">
                    <a16:creationId xmlns:a16="http://schemas.microsoft.com/office/drawing/2014/main" id="{868123F2-633C-225F-B47D-1865A19963D3}"/>
                  </a:ext>
                </a:extLst>
              </p:cNvPr>
              <p:cNvSpPr/>
              <p:nvPr/>
            </p:nvSpPr>
            <p:spPr>
              <a:xfrm>
                <a:off x="7579364" y="3924334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00B0F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Round Same-side Corner of Rectangle 56">
                <a:extLst>
                  <a:ext uri="{FF2B5EF4-FFF2-40B4-BE49-F238E27FC236}">
                    <a16:creationId xmlns:a16="http://schemas.microsoft.com/office/drawing/2014/main" id="{1EE812F4-8F17-6D59-83A2-461B82534B4E}"/>
                  </a:ext>
                </a:extLst>
              </p:cNvPr>
              <p:cNvSpPr/>
              <p:nvPr/>
            </p:nvSpPr>
            <p:spPr>
              <a:xfrm flipH="1">
                <a:off x="8498455" y="4543108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3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04A81B2C-D9E6-FF5B-B47F-D674490EE7A6}"/>
                  </a:ext>
                </a:extLst>
              </p:cNvPr>
              <p:cNvSpPr txBox="1"/>
              <p:nvPr/>
            </p:nvSpPr>
            <p:spPr>
              <a:xfrm>
                <a:off x="7638144" y="3970087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state, condition, situation that led to the IC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6E9627BC-C67F-FC76-06CC-FA655BE04FF9}"/>
                  </a:ext>
                </a:extLst>
              </p:cNvPr>
              <p:cNvSpPr/>
              <p:nvPr/>
            </p:nvSpPr>
            <p:spPr>
              <a:xfrm>
                <a:off x="7638144" y="4543133"/>
                <a:ext cx="610506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Precondition</a:t>
                </a:r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5B4391C-CAC0-32E9-8FCB-A261CE390895}"/>
              </a:ext>
            </a:extLst>
          </p:cNvPr>
          <p:cNvGrpSpPr/>
          <p:nvPr/>
        </p:nvGrpSpPr>
        <p:grpSpPr>
          <a:xfrm>
            <a:off x="276148" y="5738670"/>
            <a:ext cx="2159998" cy="792428"/>
            <a:chOff x="6188659" y="2129926"/>
            <a:chExt cx="2159998" cy="792428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BD581206-C80A-B6AF-580A-41C09F2C6FAF}"/>
                </a:ext>
              </a:extLst>
            </p:cNvPr>
            <p:cNvGrpSpPr/>
            <p:nvPr/>
          </p:nvGrpSpPr>
          <p:grpSpPr>
            <a:xfrm>
              <a:off x="6188659" y="2130354"/>
              <a:ext cx="1079999" cy="792000"/>
              <a:chOff x="6365285" y="3641210"/>
              <a:chExt cx="1079999" cy="792000"/>
            </a:xfrm>
          </p:grpSpPr>
          <p:sp>
            <p:nvSpPr>
              <p:cNvPr id="71" name="Round Same-side Corner of Rectangle 70">
                <a:extLst>
                  <a:ext uri="{FF2B5EF4-FFF2-40B4-BE49-F238E27FC236}">
                    <a16:creationId xmlns:a16="http://schemas.microsoft.com/office/drawing/2014/main" id="{71A962D5-8D88-2A1B-9EF0-B3A32596B12B}"/>
                  </a:ext>
                </a:extLst>
              </p:cNvPr>
              <p:cNvSpPr/>
              <p:nvPr/>
            </p:nvSpPr>
            <p:spPr>
              <a:xfrm>
                <a:off x="6365285" y="3641210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ound Same-side Corner of Rectangle 71">
                <a:extLst>
                  <a:ext uri="{FF2B5EF4-FFF2-40B4-BE49-F238E27FC236}">
                    <a16:creationId xmlns:a16="http://schemas.microsoft.com/office/drawing/2014/main" id="{62E2A17B-9D2A-86D6-E906-DFD30D2F7FBB}"/>
                  </a:ext>
                </a:extLst>
              </p:cNvPr>
              <p:cNvSpPr/>
              <p:nvPr/>
            </p:nvSpPr>
            <p:spPr>
              <a:xfrm flipH="1">
                <a:off x="7284376" y="4259984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4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A853BF23-ACE9-02BB-39C7-42E64FEE88E6}"/>
                  </a:ext>
                </a:extLst>
              </p:cNvPr>
              <p:cNvSpPr txBox="1"/>
              <p:nvPr/>
            </p:nvSpPr>
            <p:spPr>
              <a:xfrm>
                <a:off x="6424065" y="3686963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 lnSpcReduction="10000"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system, and how it is less than adequate, that caused the PC.</a:t>
                </a: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15079AB4-D771-79EB-F2C3-B49AA66DEEFC}"/>
                  </a:ext>
                </a:extLst>
              </p:cNvPr>
              <p:cNvSpPr/>
              <p:nvPr/>
            </p:nvSpPr>
            <p:spPr>
              <a:xfrm>
                <a:off x="6424065" y="4260009"/>
                <a:ext cx="831850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Underlying Cause</a:t>
                </a: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4E546123-F463-BC2E-9237-B16D5C8BEAFB}"/>
                </a:ext>
              </a:extLst>
            </p:cNvPr>
            <p:cNvGrpSpPr/>
            <p:nvPr/>
          </p:nvGrpSpPr>
          <p:grpSpPr>
            <a:xfrm>
              <a:off x="7268658" y="2129926"/>
              <a:ext cx="1079999" cy="792000"/>
              <a:chOff x="7579364" y="3924334"/>
              <a:chExt cx="1079999" cy="792000"/>
            </a:xfrm>
          </p:grpSpPr>
          <p:sp>
            <p:nvSpPr>
              <p:cNvPr id="67" name="Round Same-side Corner of Rectangle 66">
                <a:extLst>
                  <a:ext uri="{FF2B5EF4-FFF2-40B4-BE49-F238E27FC236}">
                    <a16:creationId xmlns:a16="http://schemas.microsoft.com/office/drawing/2014/main" id="{4981AA75-1DB2-6742-0FB9-DF157FF911DA}"/>
                  </a:ext>
                </a:extLst>
              </p:cNvPr>
              <p:cNvSpPr/>
              <p:nvPr/>
            </p:nvSpPr>
            <p:spPr>
              <a:xfrm>
                <a:off x="7579364" y="3924334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00B0F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ound Same-side Corner of Rectangle 67">
                <a:extLst>
                  <a:ext uri="{FF2B5EF4-FFF2-40B4-BE49-F238E27FC236}">
                    <a16:creationId xmlns:a16="http://schemas.microsoft.com/office/drawing/2014/main" id="{A9E24100-CF20-4C97-D232-9151AFAB75E5}"/>
                  </a:ext>
                </a:extLst>
              </p:cNvPr>
              <p:cNvSpPr/>
              <p:nvPr/>
            </p:nvSpPr>
            <p:spPr>
              <a:xfrm flipH="1">
                <a:off x="8498455" y="4543108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4</a:t>
                </a: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13B12498-1B0E-24B1-ECC8-3C6C1464B48D}"/>
                  </a:ext>
                </a:extLst>
              </p:cNvPr>
              <p:cNvSpPr txBox="1"/>
              <p:nvPr/>
            </p:nvSpPr>
            <p:spPr>
              <a:xfrm>
                <a:off x="7638144" y="3970087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state, condition, situation that led to the IC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5D54D932-17DC-9E3E-CABB-32DB62D05D8E}"/>
                  </a:ext>
                </a:extLst>
              </p:cNvPr>
              <p:cNvSpPr/>
              <p:nvPr/>
            </p:nvSpPr>
            <p:spPr>
              <a:xfrm>
                <a:off x="7638144" y="4543133"/>
                <a:ext cx="610506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Precondition</a:t>
                </a:r>
              </a:p>
            </p:txBody>
          </p:sp>
        </p:grp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6C3AB25-9762-ED59-2A9F-EADB20D08DFF}"/>
              </a:ext>
            </a:extLst>
          </p:cNvPr>
          <p:cNvGrpSpPr/>
          <p:nvPr/>
        </p:nvGrpSpPr>
        <p:grpSpPr>
          <a:xfrm>
            <a:off x="276148" y="833070"/>
            <a:ext cx="2159998" cy="792428"/>
            <a:chOff x="6188659" y="2129926"/>
            <a:chExt cx="2159998" cy="792428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D4189C16-7698-AA31-593F-C1D1CDD7E5B1}"/>
                </a:ext>
              </a:extLst>
            </p:cNvPr>
            <p:cNvGrpSpPr/>
            <p:nvPr/>
          </p:nvGrpSpPr>
          <p:grpSpPr>
            <a:xfrm>
              <a:off x="6188659" y="2130354"/>
              <a:ext cx="1079999" cy="792000"/>
              <a:chOff x="6365285" y="3641210"/>
              <a:chExt cx="1079999" cy="792000"/>
            </a:xfrm>
          </p:grpSpPr>
          <p:sp>
            <p:nvSpPr>
              <p:cNvPr id="82" name="Round Same-side Corner of Rectangle 81">
                <a:extLst>
                  <a:ext uri="{FF2B5EF4-FFF2-40B4-BE49-F238E27FC236}">
                    <a16:creationId xmlns:a16="http://schemas.microsoft.com/office/drawing/2014/main" id="{21FA15A1-94B7-42D8-C3AB-90D696DF1AE6}"/>
                  </a:ext>
                </a:extLst>
              </p:cNvPr>
              <p:cNvSpPr/>
              <p:nvPr/>
            </p:nvSpPr>
            <p:spPr>
              <a:xfrm>
                <a:off x="6365285" y="3641210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ound Same-side Corner of Rectangle 82">
                <a:extLst>
                  <a:ext uri="{FF2B5EF4-FFF2-40B4-BE49-F238E27FC236}">
                    <a16:creationId xmlns:a16="http://schemas.microsoft.com/office/drawing/2014/main" id="{F219E1AD-7B8F-EC41-EFF9-531C7DD6679C}"/>
                  </a:ext>
                </a:extLst>
              </p:cNvPr>
              <p:cNvSpPr/>
              <p:nvPr/>
            </p:nvSpPr>
            <p:spPr>
              <a:xfrm flipH="1">
                <a:off x="7284376" y="4259984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C5B47BA3-3978-C77A-56C7-8760A83D8DAB}"/>
                  </a:ext>
                </a:extLst>
              </p:cNvPr>
              <p:cNvSpPr txBox="1"/>
              <p:nvPr/>
            </p:nvSpPr>
            <p:spPr>
              <a:xfrm>
                <a:off x="6424065" y="3686963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 lnSpcReduction="10000"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system, and how it is less than adequate, that caused the PC.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D62583FA-6EEF-C441-F73D-784697C569F8}"/>
                  </a:ext>
                </a:extLst>
              </p:cNvPr>
              <p:cNvSpPr/>
              <p:nvPr/>
            </p:nvSpPr>
            <p:spPr>
              <a:xfrm>
                <a:off x="6424065" y="4260009"/>
                <a:ext cx="831850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Underlying Cause</a:t>
                </a: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A1725378-8304-89D6-4CD0-DD5444C74D77}"/>
                </a:ext>
              </a:extLst>
            </p:cNvPr>
            <p:cNvGrpSpPr/>
            <p:nvPr/>
          </p:nvGrpSpPr>
          <p:grpSpPr>
            <a:xfrm>
              <a:off x="7268658" y="2129926"/>
              <a:ext cx="1079999" cy="792000"/>
              <a:chOff x="7579364" y="3924334"/>
              <a:chExt cx="1079999" cy="792000"/>
            </a:xfrm>
          </p:grpSpPr>
          <p:sp>
            <p:nvSpPr>
              <p:cNvPr id="78" name="Round Same-side Corner of Rectangle 77">
                <a:extLst>
                  <a:ext uri="{FF2B5EF4-FFF2-40B4-BE49-F238E27FC236}">
                    <a16:creationId xmlns:a16="http://schemas.microsoft.com/office/drawing/2014/main" id="{F84DD941-2B9F-291A-9441-2A72F1EE2566}"/>
                  </a:ext>
                </a:extLst>
              </p:cNvPr>
              <p:cNvSpPr/>
              <p:nvPr/>
            </p:nvSpPr>
            <p:spPr>
              <a:xfrm>
                <a:off x="7579364" y="3924334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00B0F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Round Same-side Corner of Rectangle 78">
                <a:extLst>
                  <a:ext uri="{FF2B5EF4-FFF2-40B4-BE49-F238E27FC236}">
                    <a16:creationId xmlns:a16="http://schemas.microsoft.com/office/drawing/2014/main" id="{C1E305A8-E720-95AB-FE77-1CB4A4A83526}"/>
                  </a:ext>
                </a:extLst>
              </p:cNvPr>
              <p:cNvSpPr/>
              <p:nvPr/>
            </p:nvSpPr>
            <p:spPr>
              <a:xfrm flipH="1">
                <a:off x="8498455" y="4543108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E10EEBE3-084B-2AB2-A293-D8FEA5AB255B}"/>
                  </a:ext>
                </a:extLst>
              </p:cNvPr>
              <p:cNvSpPr txBox="1"/>
              <p:nvPr/>
            </p:nvSpPr>
            <p:spPr>
              <a:xfrm>
                <a:off x="7638144" y="3970087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state, condition, situation that led to the IC</a:t>
                </a: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11851FB5-0501-B146-8B09-D88E18459013}"/>
                  </a:ext>
                </a:extLst>
              </p:cNvPr>
              <p:cNvSpPr/>
              <p:nvPr/>
            </p:nvSpPr>
            <p:spPr>
              <a:xfrm>
                <a:off x="7638144" y="4543133"/>
                <a:ext cx="610506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Precondition</a:t>
                </a:r>
              </a:p>
            </p:txBody>
          </p:sp>
        </p:grp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FD29759F-786F-B1EF-D636-DBD0F66936EF}"/>
              </a:ext>
            </a:extLst>
          </p:cNvPr>
          <p:cNvGrpSpPr/>
          <p:nvPr/>
        </p:nvGrpSpPr>
        <p:grpSpPr>
          <a:xfrm>
            <a:off x="276148" y="1709348"/>
            <a:ext cx="2159998" cy="792428"/>
            <a:chOff x="6188659" y="2129926"/>
            <a:chExt cx="2159998" cy="792428"/>
          </a:xfrm>
        </p:grpSpPr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4BE866B8-FF7D-A493-A918-9F29C15E5A55}"/>
                </a:ext>
              </a:extLst>
            </p:cNvPr>
            <p:cNvGrpSpPr/>
            <p:nvPr/>
          </p:nvGrpSpPr>
          <p:grpSpPr>
            <a:xfrm>
              <a:off x="6188659" y="2130354"/>
              <a:ext cx="1079999" cy="792000"/>
              <a:chOff x="6365285" y="3641210"/>
              <a:chExt cx="1079999" cy="792000"/>
            </a:xfrm>
          </p:grpSpPr>
          <p:sp>
            <p:nvSpPr>
              <p:cNvPr id="93" name="Round Same-side Corner of Rectangle 92">
                <a:extLst>
                  <a:ext uri="{FF2B5EF4-FFF2-40B4-BE49-F238E27FC236}">
                    <a16:creationId xmlns:a16="http://schemas.microsoft.com/office/drawing/2014/main" id="{34EC5030-EE64-F995-8696-9C57DFF19E6F}"/>
                  </a:ext>
                </a:extLst>
              </p:cNvPr>
              <p:cNvSpPr/>
              <p:nvPr/>
            </p:nvSpPr>
            <p:spPr>
              <a:xfrm>
                <a:off x="6365285" y="3641210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ound Same-side Corner of Rectangle 93">
                <a:extLst>
                  <a:ext uri="{FF2B5EF4-FFF2-40B4-BE49-F238E27FC236}">
                    <a16:creationId xmlns:a16="http://schemas.microsoft.com/office/drawing/2014/main" id="{B5E0D606-B126-1F1D-E598-3502BF035E03}"/>
                  </a:ext>
                </a:extLst>
              </p:cNvPr>
              <p:cNvSpPr/>
              <p:nvPr/>
            </p:nvSpPr>
            <p:spPr>
              <a:xfrm flipH="1">
                <a:off x="7284376" y="4259984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2</a:t>
                </a: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D38BB105-EEE7-0A03-2707-626014505E76}"/>
                  </a:ext>
                </a:extLst>
              </p:cNvPr>
              <p:cNvSpPr txBox="1"/>
              <p:nvPr/>
            </p:nvSpPr>
            <p:spPr>
              <a:xfrm>
                <a:off x="6424065" y="3686963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 lnSpcReduction="10000"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system, and how it is less than adequate, that caused the PC.</a:t>
                </a:r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6C0FC5D0-9D24-A01A-E412-52B00F4D3183}"/>
                  </a:ext>
                </a:extLst>
              </p:cNvPr>
              <p:cNvSpPr/>
              <p:nvPr/>
            </p:nvSpPr>
            <p:spPr>
              <a:xfrm>
                <a:off x="6424065" y="4260009"/>
                <a:ext cx="831850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Underlying Cause</a:t>
                </a:r>
              </a:p>
            </p:txBody>
          </p: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CDB1D694-9AFB-A691-496C-6E7BA9BE334D}"/>
                </a:ext>
              </a:extLst>
            </p:cNvPr>
            <p:cNvGrpSpPr/>
            <p:nvPr/>
          </p:nvGrpSpPr>
          <p:grpSpPr>
            <a:xfrm>
              <a:off x="7268658" y="2129926"/>
              <a:ext cx="1079999" cy="792000"/>
              <a:chOff x="7579364" y="3924334"/>
              <a:chExt cx="1079999" cy="792000"/>
            </a:xfrm>
          </p:grpSpPr>
          <p:sp>
            <p:nvSpPr>
              <p:cNvPr id="89" name="Round Same-side Corner of Rectangle 88">
                <a:extLst>
                  <a:ext uri="{FF2B5EF4-FFF2-40B4-BE49-F238E27FC236}">
                    <a16:creationId xmlns:a16="http://schemas.microsoft.com/office/drawing/2014/main" id="{56149DD8-9751-68F1-67A4-7429209C3583}"/>
                  </a:ext>
                </a:extLst>
              </p:cNvPr>
              <p:cNvSpPr/>
              <p:nvPr/>
            </p:nvSpPr>
            <p:spPr>
              <a:xfrm>
                <a:off x="7579364" y="3924334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00B0F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Round Same-side Corner of Rectangle 89">
                <a:extLst>
                  <a:ext uri="{FF2B5EF4-FFF2-40B4-BE49-F238E27FC236}">
                    <a16:creationId xmlns:a16="http://schemas.microsoft.com/office/drawing/2014/main" id="{D88DA55D-79FD-55C4-39BE-79AEB6EF4B7E}"/>
                  </a:ext>
                </a:extLst>
              </p:cNvPr>
              <p:cNvSpPr/>
              <p:nvPr/>
            </p:nvSpPr>
            <p:spPr>
              <a:xfrm flipH="1">
                <a:off x="8498455" y="4543108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2</a:t>
                </a: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1826B188-358C-A695-DB69-45A4DBE800DD}"/>
                  </a:ext>
                </a:extLst>
              </p:cNvPr>
              <p:cNvSpPr txBox="1"/>
              <p:nvPr/>
            </p:nvSpPr>
            <p:spPr>
              <a:xfrm>
                <a:off x="7638144" y="3970087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state, condition, situation that led to the IC</a:t>
                </a:r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9FBDF4BD-B884-C829-F4CA-FD80532C5267}"/>
                  </a:ext>
                </a:extLst>
              </p:cNvPr>
              <p:cNvSpPr/>
              <p:nvPr/>
            </p:nvSpPr>
            <p:spPr>
              <a:xfrm>
                <a:off x="7638144" y="4543133"/>
                <a:ext cx="610506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Precondition</a:t>
                </a:r>
              </a:p>
            </p:txBody>
          </p:sp>
        </p:grp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9FAE3746-4536-C5C6-4035-25A0D6A7D244}"/>
              </a:ext>
            </a:extLst>
          </p:cNvPr>
          <p:cNvGrpSpPr/>
          <p:nvPr/>
        </p:nvGrpSpPr>
        <p:grpSpPr>
          <a:xfrm>
            <a:off x="4841813" y="3880091"/>
            <a:ext cx="1079999" cy="792000"/>
            <a:chOff x="5478467" y="561349"/>
            <a:chExt cx="1079999" cy="792000"/>
          </a:xfrm>
        </p:grpSpPr>
        <p:sp>
          <p:nvSpPr>
            <p:cNvPr id="108" name="Round Same-side Corner of Rectangle 107">
              <a:extLst>
                <a:ext uri="{FF2B5EF4-FFF2-40B4-BE49-F238E27FC236}">
                  <a16:creationId xmlns:a16="http://schemas.microsoft.com/office/drawing/2014/main" id="{C94455AB-DB9E-3529-F43E-591D35A192E4}"/>
                </a:ext>
              </a:extLst>
            </p:cNvPr>
            <p:cNvSpPr/>
            <p:nvPr/>
          </p:nvSpPr>
          <p:spPr>
            <a:xfrm>
              <a:off x="5478467" y="561349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solidFill>
              <a:srgbClr val="00B05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09" name="Round Same-side Corner of Rectangle 108">
              <a:extLst>
                <a:ext uri="{FF2B5EF4-FFF2-40B4-BE49-F238E27FC236}">
                  <a16:creationId xmlns:a16="http://schemas.microsoft.com/office/drawing/2014/main" id="{3482E637-0871-0FA8-5D11-CF49AAB460CB}"/>
                </a:ext>
              </a:extLst>
            </p:cNvPr>
            <p:cNvSpPr/>
            <p:nvPr/>
          </p:nvSpPr>
          <p:spPr>
            <a:xfrm flipH="1">
              <a:off x="6295255" y="1185677"/>
              <a:ext cx="216000" cy="1332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10" name="Round Same-side Corner of Rectangle 109">
              <a:extLst>
                <a:ext uri="{FF2B5EF4-FFF2-40B4-BE49-F238E27FC236}">
                  <a16:creationId xmlns:a16="http://schemas.microsoft.com/office/drawing/2014/main" id="{A88C5D4C-AEC1-B4AA-D4EE-D47976228CEC}"/>
                </a:ext>
              </a:extLst>
            </p:cNvPr>
            <p:cNvSpPr/>
            <p:nvPr/>
          </p:nvSpPr>
          <p:spPr>
            <a:xfrm flipH="1">
              <a:off x="5543396" y="1183075"/>
              <a:ext cx="503323" cy="144000"/>
            </a:xfrm>
            <a:prstGeom prst="round2SameRect">
              <a:avLst>
                <a:gd name="adj1" fmla="val 0"/>
                <a:gd name="adj2" fmla="val 9885"/>
              </a:avLst>
            </a:prstGeom>
            <a:solidFill>
              <a:schemeClr val="bg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OBJECT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739BC7B2-3B43-C4BB-DA22-B086BEC0101C}"/>
                </a:ext>
              </a:extLst>
            </p:cNvPr>
            <p:cNvSpPr txBox="1"/>
            <p:nvPr/>
          </p:nvSpPr>
          <p:spPr>
            <a:xfrm>
              <a:off x="5537247" y="607102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Something with the potential to be harmed</a:t>
              </a:r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271017D-2E56-67F2-1A70-D4605F5C88B9}"/>
              </a:ext>
            </a:extLst>
          </p:cNvPr>
          <p:cNvGrpSpPr/>
          <p:nvPr/>
        </p:nvGrpSpPr>
        <p:grpSpPr>
          <a:xfrm>
            <a:off x="4859766" y="2854584"/>
            <a:ext cx="1078144" cy="792001"/>
            <a:chOff x="5027406" y="2854584"/>
            <a:chExt cx="1078144" cy="792001"/>
          </a:xfrm>
        </p:grpSpPr>
        <p:sp>
          <p:nvSpPr>
            <p:cNvPr id="113" name="Round Same-side Corner of Rectangle 112">
              <a:extLst>
                <a:ext uri="{FF2B5EF4-FFF2-40B4-BE49-F238E27FC236}">
                  <a16:creationId xmlns:a16="http://schemas.microsoft.com/office/drawing/2014/main" id="{5EDFEE84-681A-690E-2B58-D48B49297247}"/>
                </a:ext>
              </a:extLst>
            </p:cNvPr>
            <p:cNvSpPr/>
            <p:nvPr/>
          </p:nvSpPr>
          <p:spPr>
            <a:xfrm rot="16200000">
              <a:off x="4901406" y="2980585"/>
              <a:ext cx="792000" cy="540000"/>
            </a:xfrm>
            <a:prstGeom prst="round2SameRect">
              <a:avLst>
                <a:gd name="adj1" fmla="val 2945"/>
                <a:gd name="adj2" fmla="val 20"/>
              </a:avLst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14" name="Round Same-side Corner of Rectangle 113">
              <a:extLst>
                <a:ext uri="{FF2B5EF4-FFF2-40B4-BE49-F238E27FC236}">
                  <a16:creationId xmlns:a16="http://schemas.microsoft.com/office/drawing/2014/main" id="{FF5F9997-4914-77DD-0A7F-A6AD0B007B05}"/>
                </a:ext>
              </a:extLst>
            </p:cNvPr>
            <p:cNvSpPr/>
            <p:nvPr/>
          </p:nvSpPr>
          <p:spPr>
            <a:xfrm rot="16200000">
              <a:off x="5439548" y="2980584"/>
              <a:ext cx="792001" cy="540002"/>
            </a:xfrm>
            <a:prstGeom prst="round2SameRect">
              <a:avLst>
                <a:gd name="adj1" fmla="val 0"/>
                <a:gd name="adj2" fmla="val 4028"/>
              </a:avLst>
            </a:prstGeom>
            <a:pattFill prst="wdDnDiag">
              <a:fgClr>
                <a:schemeClr val="tx1">
                  <a:lumMod val="95000"/>
                  <a:lumOff val="5000"/>
                </a:schemeClr>
              </a:fgClr>
              <a:bgClr>
                <a:srgbClr val="FFFF00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15" name="Round Same-side Corner of Rectangle 114">
              <a:extLst>
                <a:ext uri="{FF2B5EF4-FFF2-40B4-BE49-F238E27FC236}">
                  <a16:creationId xmlns:a16="http://schemas.microsoft.com/office/drawing/2014/main" id="{519C7BD4-FCE0-0572-0447-08DA00183D55}"/>
                </a:ext>
              </a:extLst>
            </p:cNvPr>
            <p:cNvSpPr/>
            <p:nvPr/>
          </p:nvSpPr>
          <p:spPr>
            <a:xfrm flipH="1">
              <a:off x="5180090" y="3494749"/>
              <a:ext cx="360000" cy="108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EVNT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CBAF3EC6-FCAA-98B4-58BE-0DDCEAF12343}"/>
                </a:ext>
              </a:extLst>
            </p:cNvPr>
            <p:cNvSpPr txBox="1"/>
            <p:nvPr/>
          </p:nvSpPr>
          <p:spPr>
            <a:xfrm>
              <a:off x="5081038" y="2911740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 lnSpcReduction="10000"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Agent harming object and going on to cause more harm</a:t>
              </a:r>
            </a:p>
          </p:txBody>
        </p:sp>
        <p:sp>
          <p:nvSpPr>
            <p:cNvPr id="117" name="Round Same-side Corner of Rectangle 116">
              <a:extLst>
                <a:ext uri="{FF2B5EF4-FFF2-40B4-BE49-F238E27FC236}">
                  <a16:creationId xmlns:a16="http://schemas.microsoft.com/office/drawing/2014/main" id="{19DCB014-5467-F856-77B5-F46012C7DF7A}"/>
                </a:ext>
              </a:extLst>
            </p:cNvPr>
            <p:cNvSpPr/>
            <p:nvPr/>
          </p:nvSpPr>
          <p:spPr>
            <a:xfrm flipH="1">
              <a:off x="5959273" y="3494749"/>
              <a:ext cx="101713" cy="108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18" name="Round Same-side Corner of Rectangle 117">
              <a:extLst>
                <a:ext uri="{FF2B5EF4-FFF2-40B4-BE49-F238E27FC236}">
                  <a16:creationId xmlns:a16="http://schemas.microsoft.com/office/drawing/2014/main" id="{F0E524FF-7791-F833-2D52-A88AE519C802}"/>
                </a:ext>
              </a:extLst>
            </p:cNvPr>
            <p:cNvSpPr/>
            <p:nvPr/>
          </p:nvSpPr>
          <p:spPr>
            <a:xfrm flipH="1">
              <a:off x="5593907" y="3494749"/>
              <a:ext cx="365454" cy="108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AGNT</a:t>
              </a:r>
            </a:p>
          </p:txBody>
        </p:sp>
        <p:sp>
          <p:nvSpPr>
            <p:cNvPr id="119" name="Round Same-side Corner of Rectangle 118">
              <a:extLst>
                <a:ext uri="{FF2B5EF4-FFF2-40B4-BE49-F238E27FC236}">
                  <a16:creationId xmlns:a16="http://schemas.microsoft.com/office/drawing/2014/main" id="{92180127-A8C7-4AD5-17C2-CF6009CA7523}"/>
                </a:ext>
              </a:extLst>
            </p:cNvPr>
            <p:cNvSpPr/>
            <p:nvPr/>
          </p:nvSpPr>
          <p:spPr>
            <a:xfrm flipH="1">
              <a:off x="5076199" y="3494749"/>
              <a:ext cx="104581" cy="106041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2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78827EED-7000-57A6-4C32-95A62B7FFBAA}"/>
              </a:ext>
            </a:extLst>
          </p:cNvPr>
          <p:cNvGrpSpPr/>
          <p:nvPr/>
        </p:nvGrpSpPr>
        <p:grpSpPr>
          <a:xfrm>
            <a:off x="6741336" y="3090783"/>
            <a:ext cx="720000" cy="656081"/>
            <a:chOff x="1766662" y="3652836"/>
            <a:chExt cx="720000" cy="656081"/>
          </a:xfrm>
        </p:grpSpPr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25A42A1D-B567-EB14-4EBD-2501BFDFDCF4}"/>
                </a:ext>
              </a:extLst>
            </p:cNvPr>
            <p:cNvSpPr/>
            <p:nvPr/>
          </p:nvSpPr>
          <p:spPr>
            <a:xfrm>
              <a:off x="2062739" y="4074917"/>
              <a:ext cx="127845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82957C6D-7B41-97B4-6DA7-FA05A23333E2}"/>
                </a:ext>
              </a:extLst>
            </p:cNvPr>
            <p:cNvSpPr/>
            <p:nvPr/>
          </p:nvSpPr>
          <p:spPr>
            <a:xfrm>
              <a:off x="2062739" y="4060517"/>
              <a:ext cx="127845" cy="1368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5AB99D83-4188-151A-00B7-DE9FAE6A6E3C}"/>
                </a:ext>
              </a:extLst>
            </p:cNvPr>
            <p:cNvCxnSpPr>
              <a:cxnSpLocks/>
            </p:cNvCxnSpPr>
            <p:nvPr/>
          </p:nvCxnSpPr>
          <p:spPr>
            <a:xfrm>
              <a:off x="1988267" y="4128917"/>
              <a:ext cx="2767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D5C1F693-CD60-FEF6-CB69-67E00596AC97}"/>
                </a:ext>
              </a:extLst>
            </p:cNvPr>
            <p:cNvSpPr/>
            <p:nvPr/>
          </p:nvSpPr>
          <p:spPr>
            <a:xfrm>
              <a:off x="2070140" y="4072396"/>
              <a:ext cx="113043" cy="11304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FC7CF896-B5E5-7E91-C99C-D6FC91F67E91}"/>
                </a:ext>
              </a:extLst>
            </p:cNvPr>
            <p:cNvSpPr txBox="1"/>
            <p:nvPr/>
          </p:nvSpPr>
          <p:spPr>
            <a:xfrm>
              <a:off x="1766662" y="3948917"/>
              <a:ext cx="720000" cy="36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36000" rIns="36000" bIns="36000" rtlCol="0" anchor="ctr" anchorCtr="0">
              <a:normAutofit fontScale="92500" lnSpcReduction="20000"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Something to controls the agent</a:t>
              </a: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43FAD7CB-E5EB-F38C-C7E5-C06E5465BF5F}"/>
                </a:ext>
              </a:extLst>
            </p:cNvPr>
            <p:cNvGrpSpPr/>
            <p:nvPr/>
          </p:nvGrpSpPr>
          <p:grpSpPr>
            <a:xfrm>
              <a:off x="1987853" y="3652836"/>
              <a:ext cx="276789" cy="290142"/>
              <a:chOff x="1930765" y="4797425"/>
              <a:chExt cx="276789" cy="290142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33E45D99-8E7F-8915-9751-FFC6F091E2EE}"/>
                  </a:ext>
                </a:extLst>
              </p:cNvPr>
              <p:cNvSpPr/>
              <p:nvPr/>
            </p:nvSpPr>
            <p:spPr>
              <a:xfrm>
                <a:off x="2005237" y="4979567"/>
                <a:ext cx="127845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5E1262D4-B364-6D1E-F48D-E316DE545BC3}"/>
                  </a:ext>
                </a:extLst>
              </p:cNvPr>
              <p:cNvSpPr/>
              <p:nvPr/>
            </p:nvSpPr>
            <p:spPr>
              <a:xfrm>
                <a:off x="2005237" y="4797425"/>
                <a:ext cx="127845" cy="1368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366D8140-E953-AEFA-20F2-E64F237388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0765" y="4958823"/>
                <a:ext cx="27678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D2BEDF7A-7700-DF4C-39DE-F2E1C460ABDB}"/>
                  </a:ext>
                </a:extLst>
              </p:cNvPr>
              <p:cNvSpPr/>
              <p:nvPr/>
            </p:nvSpPr>
            <p:spPr>
              <a:xfrm>
                <a:off x="2012638" y="4807178"/>
                <a:ext cx="113043" cy="113043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88E207FD-D8DD-3332-9160-1DE8968FBFDE}"/>
              </a:ext>
            </a:extLst>
          </p:cNvPr>
          <p:cNvGrpSpPr/>
          <p:nvPr/>
        </p:nvGrpSpPr>
        <p:grpSpPr>
          <a:xfrm>
            <a:off x="6748803" y="3781699"/>
            <a:ext cx="720000" cy="654645"/>
            <a:chOff x="4396800" y="3843408"/>
            <a:chExt cx="720000" cy="654645"/>
          </a:xfrm>
        </p:grpSpPr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DD5B57E5-A576-E4BE-7F35-66331AE9C6D0}"/>
                </a:ext>
              </a:extLst>
            </p:cNvPr>
            <p:cNvSpPr txBox="1"/>
            <p:nvPr/>
          </p:nvSpPr>
          <p:spPr>
            <a:xfrm>
              <a:off x="4396800" y="3843408"/>
              <a:ext cx="720000" cy="36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36000" rIns="36000" bIns="36000" rtlCol="0" anchor="ctr" anchorCtr="0">
              <a:normAutofit fontScale="85000" lnSpcReduction="20000"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Something to protect the object</a:t>
              </a: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FB4B241B-900B-C8CE-2C60-BA382CAA4B99}"/>
                </a:ext>
              </a:extLst>
            </p:cNvPr>
            <p:cNvGrpSpPr/>
            <p:nvPr/>
          </p:nvGrpSpPr>
          <p:grpSpPr>
            <a:xfrm>
              <a:off x="4618406" y="4203408"/>
              <a:ext cx="276789" cy="294645"/>
              <a:chOff x="1207492" y="5524110"/>
              <a:chExt cx="276789" cy="294645"/>
            </a:xfrm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B74E1C93-D2C2-53A0-285D-AAE52B8F54FA}"/>
                  </a:ext>
                </a:extLst>
              </p:cNvPr>
              <p:cNvSpPr/>
              <p:nvPr/>
            </p:nvSpPr>
            <p:spPr>
              <a:xfrm>
                <a:off x="1281964" y="5524110"/>
                <a:ext cx="127845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69F776E4-9B00-D14F-1F30-45F2203B8CF4}"/>
                  </a:ext>
                </a:extLst>
              </p:cNvPr>
              <p:cNvSpPr/>
              <p:nvPr/>
            </p:nvSpPr>
            <p:spPr>
              <a:xfrm>
                <a:off x="1281964" y="5681955"/>
                <a:ext cx="127845" cy="1368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AF3ED3BA-4152-2377-6C6A-9DBCAF1214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07492" y="5656028"/>
                <a:ext cx="27678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3EA30A2F-90B7-B174-701B-390C71BEFB17}"/>
                  </a:ext>
                </a:extLst>
              </p:cNvPr>
              <p:cNvSpPr/>
              <p:nvPr/>
            </p:nvSpPr>
            <p:spPr>
              <a:xfrm>
                <a:off x="1289365" y="5691708"/>
                <a:ext cx="113043" cy="113043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E67311FA-9453-E6C8-E2E2-619B46D34250}"/>
              </a:ext>
            </a:extLst>
          </p:cNvPr>
          <p:cNvGrpSpPr/>
          <p:nvPr/>
        </p:nvGrpSpPr>
        <p:grpSpPr>
          <a:xfrm>
            <a:off x="6552952" y="1475807"/>
            <a:ext cx="1079999" cy="792000"/>
            <a:chOff x="6365285" y="3641210"/>
            <a:chExt cx="1079999" cy="792000"/>
          </a:xfrm>
        </p:grpSpPr>
        <p:sp>
          <p:nvSpPr>
            <p:cNvPr id="139" name="Round Same-side Corner of Rectangle 138">
              <a:extLst>
                <a:ext uri="{FF2B5EF4-FFF2-40B4-BE49-F238E27FC236}">
                  <a16:creationId xmlns:a16="http://schemas.microsoft.com/office/drawing/2014/main" id="{6CF49998-13AB-BDA9-C917-D8C320575B5F}"/>
                </a:ext>
              </a:extLst>
            </p:cNvPr>
            <p:cNvSpPr/>
            <p:nvPr/>
          </p:nvSpPr>
          <p:spPr>
            <a:xfrm>
              <a:off x="6365285" y="3641210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40" name="Round Same-side Corner of Rectangle 139">
              <a:extLst>
                <a:ext uri="{FF2B5EF4-FFF2-40B4-BE49-F238E27FC236}">
                  <a16:creationId xmlns:a16="http://schemas.microsoft.com/office/drawing/2014/main" id="{35CEBF74-B41C-0A37-4057-4277FFF0856A}"/>
                </a:ext>
              </a:extLst>
            </p:cNvPr>
            <p:cNvSpPr/>
            <p:nvPr/>
          </p:nvSpPr>
          <p:spPr>
            <a:xfrm flipH="1">
              <a:off x="7284376" y="4259984"/>
              <a:ext cx="111689" cy="1224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EA1B7771-50B2-9C4F-C97A-7F4B5905CE62}"/>
                </a:ext>
              </a:extLst>
            </p:cNvPr>
            <p:cNvSpPr txBox="1"/>
            <p:nvPr/>
          </p:nvSpPr>
          <p:spPr>
            <a:xfrm>
              <a:off x="6424065" y="3686963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The action that defeated the barrier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0F3B4738-FA8B-BE76-4A8A-E16A0F2CCDEC}"/>
                </a:ext>
              </a:extLst>
            </p:cNvPr>
            <p:cNvSpPr/>
            <p:nvPr/>
          </p:nvSpPr>
          <p:spPr>
            <a:xfrm>
              <a:off x="6424065" y="4260009"/>
              <a:ext cx="831850" cy="12065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36000" rIns="0" bIns="36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Immediate Cause</a:t>
              </a: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B87B3407-83AB-434C-64B8-8E4B4094740E}"/>
              </a:ext>
            </a:extLst>
          </p:cNvPr>
          <p:cNvGrpSpPr/>
          <p:nvPr/>
        </p:nvGrpSpPr>
        <p:grpSpPr>
          <a:xfrm>
            <a:off x="6568803" y="5310630"/>
            <a:ext cx="1079999" cy="792000"/>
            <a:chOff x="6365285" y="3641210"/>
            <a:chExt cx="1079999" cy="792000"/>
          </a:xfrm>
        </p:grpSpPr>
        <p:sp>
          <p:nvSpPr>
            <p:cNvPr id="144" name="Round Same-side Corner of Rectangle 143">
              <a:extLst>
                <a:ext uri="{FF2B5EF4-FFF2-40B4-BE49-F238E27FC236}">
                  <a16:creationId xmlns:a16="http://schemas.microsoft.com/office/drawing/2014/main" id="{77C52C26-491F-3629-1911-4CF9EED4DCE2}"/>
                </a:ext>
              </a:extLst>
            </p:cNvPr>
            <p:cNvSpPr/>
            <p:nvPr/>
          </p:nvSpPr>
          <p:spPr>
            <a:xfrm>
              <a:off x="6365285" y="3641210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45" name="Round Same-side Corner of Rectangle 144">
              <a:extLst>
                <a:ext uri="{FF2B5EF4-FFF2-40B4-BE49-F238E27FC236}">
                  <a16:creationId xmlns:a16="http://schemas.microsoft.com/office/drawing/2014/main" id="{F7522986-9FE2-A394-94BD-E5F58296BD1A}"/>
                </a:ext>
              </a:extLst>
            </p:cNvPr>
            <p:cNvSpPr/>
            <p:nvPr/>
          </p:nvSpPr>
          <p:spPr>
            <a:xfrm flipH="1">
              <a:off x="7284376" y="4259984"/>
              <a:ext cx="111689" cy="1224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246DA305-05F3-6002-F404-4797C59196C4}"/>
                </a:ext>
              </a:extLst>
            </p:cNvPr>
            <p:cNvSpPr txBox="1"/>
            <p:nvPr/>
          </p:nvSpPr>
          <p:spPr>
            <a:xfrm>
              <a:off x="6424065" y="3686963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The action that defeated the barrier</a:t>
              </a: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F8B4C156-A83E-D0F7-ABC0-F6BF57ADA2BE}"/>
                </a:ext>
              </a:extLst>
            </p:cNvPr>
            <p:cNvSpPr/>
            <p:nvPr/>
          </p:nvSpPr>
          <p:spPr>
            <a:xfrm>
              <a:off x="6424065" y="4260009"/>
              <a:ext cx="831850" cy="12065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36000" rIns="0" bIns="36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Immediate Cause</a:t>
              </a: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E6668767-8422-DB85-B7FC-10CE8354AC46}"/>
              </a:ext>
            </a:extLst>
          </p:cNvPr>
          <p:cNvGrpSpPr/>
          <p:nvPr/>
        </p:nvGrpSpPr>
        <p:grpSpPr>
          <a:xfrm>
            <a:off x="4116909" y="4871589"/>
            <a:ext cx="2159998" cy="792428"/>
            <a:chOff x="6188659" y="2129926"/>
            <a:chExt cx="2159998" cy="792428"/>
          </a:xfrm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D7E531C4-BD3E-81B5-AF13-1DC14E1C0D9A}"/>
                </a:ext>
              </a:extLst>
            </p:cNvPr>
            <p:cNvGrpSpPr/>
            <p:nvPr/>
          </p:nvGrpSpPr>
          <p:grpSpPr>
            <a:xfrm>
              <a:off x="6188659" y="2130354"/>
              <a:ext cx="1079999" cy="792000"/>
              <a:chOff x="6365285" y="3641210"/>
              <a:chExt cx="1079999" cy="792000"/>
            </a:xfrm>
          </p:grpSpPr>
          <p:sp>
            <p:nvSpPr>
              <p:cNvPr id="155" name="Round Same-side Corner of Rectangle 154">
                <a:extLst>
                  <a:ext uri="{FF2B5EF4-FFF2-40B4-BE49-F238E27FC236}">
                    <a16:creationId xmlns:a16="http://schemas.microsoft.com/office/drawing/2014/main" id="{F510877A-D091-B913-EA4A-0583B695318B}"/>
                  </a:ext>
                </a:extLst>
              </p:cNvPr>
              <p:cNvSpPr/>
              <p:nvPr/>
            </p:nvSpPr>
            <p:spPr>
              <a:xfrm>
                <a:off x="6365285" y="3641210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Round Same-side Corner of Rectangle 155">
                <a:extLst>
                  <a:ext uri="{FF2B5EF4-FFF2-40B4-BE49-F238E27FC236}">
                    <a16:creationId xmlns:a16="http://schemas.microsoft.com/office/drawing/2014/main" id="{3123FD17-2541-FD17-5F14-CD9611A4B331}"/>
                  </a:ext>
                </a:extLst>
              </p:cNvPr>
              <p:cNvSpPr/>
              <p:nvPr/>
            </p:nvSpPr>
            <p:spPr>
              <a:xfrm flipH="1">
                <a:off x="7284376" y="4259984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7</a:t>
                </a: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F8AFB231-E205-78A1-6BF2-78EE6FC2DC90}"/>
                  </a:ext>
                </a:extLst>
              </p:cNvPr>
              <p:cNvSpPr txBox="1"/>
              <p:nvPr/>
            </p:nvSpPr>
            <p:spPr>
              <a:xfrm>
                <a:off x="6424065" y="3686963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 lnSpcReduction="10000"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system, and how it is less than adequate, that caused the PC.</a:t>
                </a:r>
              </a:p>
            </p:txBody>
          </p:sp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BCF687A2-5DF4-FE19-B5B8-39EC8452FC4E}"/>
                  </a:ext>
                </a:extLst>
              </p:cNvPr>
              <p:cNvSpPr/>
              <p:nvPr/>
            </p:nvSpPr>
            <p:spPr>
              <a:xfrm>
                <a:off x="6424065" y="4260009"/>
                <a:ext cx="831850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Underlying Cause</a:t>
                </a:r>
              </a:p>
            </p:txBody>
          </p:sp>
        </p:grp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E3E365E9-4D20-14E9-7B77-7032A954EB12}"/>
                </a:ext>
              </a:extLst>
            </p:cNvPr>
            <p:cNvGrpSpPr/>
            <p:nvPr/>
          </p:nvGrpSpPr>
          <p:grpSpPr>
            <a:xfrm>
              <a:off x="7268658" y="2129926"/>
              <a:ext cx="1079999" cy="792000"/>
              <a:chOff x="7579364" y="3924334"/>
              <a:chExt cx="1079999" cy="792000"/>
            </a:xfrm>
          </p:grpSpPr>
          <p:sp>
            <p:nvSpPr>
              <p:cNvPr id="151" name="Round Same-side Corner of Rectangle 150">
                <a:extLst>
                  <a:ext uri="{FF2B5EF4-FFF2-40B4-BE49-F238E27FC236}">
                    <a16:creationId xmlns:a16="http://schemas.microsoft.com/office/drawing/2014/main" id="{D9377176-D3C4-0A3C-3BD1-1CFA7B477C06}"/>
                  </a:ext>
                </a:extLst>
              </p:cNvPr>
              <p:cNvSpPr/>
              <p:nvPr/>
            </p:nvSpPr>
            <p:spPr>
              <a:xfrm>
                <a:off x="7579364" y="3924334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00B0F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Round Same-side Corner of Rectangle 151">
                <a:extLst>
                  <a:ext uri="{FF2B5EF4-FFF2-40B4-BE49-F238E27FC236}">
                    <a16:creationId xmlns:a16="http://schemas.microsoft.com/office/drawing/2014/main" id="{BBD13667-78F6-D86A-73BA-05FD0ADCC3B4}"/>
                  </a:ext>
                </a:extLst>
              </p:cNvPr>
              <p:cNvSpPr/>
              <p:nvPr/>
            </p:nvSpPr>
            <p:spPr>
              <a:xfrm flipH="1">
                <a:off x="8498455" y="4543108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7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91830F5B-5EC3-7B6C-7595-3162FF5E2724}"/>
                  </a:ext>
                </a:extLst>
              </p:cNvPr>
              <p:cNvSpPr txBox="1"/>
              <p:nvPr/>
            </p:nvSpPr>
            <p:spPr>
              <a:xfrm>
                <a:off x="7638144" y="3970087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state, condition, situation that led to the IC</a:t>
                </a:r>
              </a:p>
            </p:txBody>
          </p:sp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8DB8A5FD-6D15-A313-4AE9-CC5477A0C5AC}"/>
                  </a:ext>
                </a:extLst>
              </p:cNvPr>
              <p:cNvSpPr/>
              <p:nvPr/>
            </p:nvSpPr>
            <p:spPr>
              <a:xfrm>
                <a:off x="7638144" y="4543133"/>
                <a:ext cx="610506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Precondition</a:t>
                </a:r>
              </a:p>
            </p:txBody>
          </p:sp>
        </p:grp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16D0105D-46C6-96EF-BA14-205065342A83}"/>
              </a:ext>
            </a:extLst>
          </p:cNvPr>
          <p:cNvGrpSpPr/>
          <p:nvPr/>
        </p:nvGrpSpPr>
        <p:grpSpPr>
          <a:xfrm>
            <a:off x="4116909" y="5747827"/>
            <a:ext cx="2159998" cy="792428"/>
            <a:chOff x="6188659" y="2129926"/>
            <a:chExt cx="2159998" cy="792428"/>
          </a:xfrm>
        </p:grpSpPr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EB6639AE-B200-81F4-B377-F01E7C1D5F4A}"/>
                </a:ext>
              </a:extLst>
            </p:cNvPr>
            <p:cNvGrpSpPr/>
            <p:nvPr/>
          </p:nvGrpSpPr>
          <p:grpSpPr>
            <a:xfrm>
              <a:off x="6188659" y="2130354"/>
              <a:ext cx="1079999" cy="792000"/>
              <a:chOff x="6365285" y="3641210"/>
              <a:chExt cx="1079999" cy="792000"/>
            </a:xfrm>
          </p:grpSpPr>
          <p:sp>
            <p:nvSpPr>
              <p:cNvPr id="166" name="Round Same-side Corner of Rectangle 165">
                <a:extLst>
                  <a:ext uri="{FF2B5EF4-FFF2-40B4-BE49-F238E27FC236}">
                    <a16:creationId xmlns:a16="http://schemas.microsoft.com/office/drawing/2014/main" id="{34AB3C3B-B478-9025-E1EE-0B3CF5940442}"/>
                  </a:ext>
                </a:extLst>
              </p:cNvPr>
              <p:cNvSpPr/>
              <p:nvPr/>
            </p:nvSpPr>
            <p:spPr>
              <a:xfrm>
                <a:off x="6365285" y="3641210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Round Same-side Corner of Rectangle 166">
                <a:extLst>
                  <a:ext uri="{FF2B5EF4-FFF2-40B4-BE49-F238E27FC236}">
                    <a16:creationId xmlns:a16="http://schemas.microsoft.com/office/drawing/2014/main" id="{BE382306-4EFF-6FDC-E701-8FFE6738DD22}"/>
                  </a:ext>
                </a:extLst>
              </p:cNvPr>
              <p:cNvSpPr/>
              <p:nvPr/>
            </p:nvSpPr>
            <p:spPr>
              <a:xfrm flipH="1">
                <a:off x="7284376" y="4259984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8</a:t>
                </a:r>
              </a:p>
            </p:txBody>
          </p:sp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37F66887-B2CA-6947-4CF8-E65E2D3D2DAA}"/>
                  </a:ext>
                </a:extLst>
              </p:cNvPr>
              <p:cNvSpPr txBox="1"/>
              <p:nvPr/>
            </p:nvSpPr>
            <p:spPr>
              <a:xfrm>
                <a:off x="6424065" y="3686963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 lnSpcReduction="10000"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system, and how it is less than adequate, that caused the PC.</a:t>
                </a:r>
              </a:p>
            </p:txBody>
          </p:sp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A60E0C0E-0A41-F2E4-2F7D-DBC6BBCAEC44}"/>
                  </a:ext>
                </a:extLst>
              </p:cNvPr>
              <p:cNvSpPr/>
              <p:nvPr/>
            </p:nvSpPr>
            <p:spPr>
              <a:xfrm>
                <a:off x="6424065" y="4260009"/>
                <a:ext cx="831850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Underlying Cause</a:t>
                </a:r>
              </a:p>
            </p:txBody>
          </p:sp>
        </p:grp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ACB55FC2-3DD5-E29B-F879-98BEED0E8409}"/>
                </a:ext>
              </a:extLst>
            </p:cNvPr>
            <p:cNvGrpSpPr/>
            <p:nvPr/>
          </p:nvGrpSpPr>
          <p:grpSpPr>
            <a:xfrm>
              <a:off x="7268658" y="2129926"/>
              <a:ext cx="1079999" cy="792000"/>
              <a:chOff x="7579364" y="3924334"/>
              <a:chExt cx="1079999" cy="792000"/>
            </a:xfrm>
          </p:grpSpPr>
          <p:sp>
            <p:nvSpPr>
              <p:cNvPr id="162" name="Round Same-side Corner of Rectangle 161">
                <a:extLst>
                  <a:ext uri="{FF2B5EF4-FFF2-40B4-BE49-F238E27FC236}">
                    <a16:creationId xmlns:a16="http://schemas.microsoft.com/office/drawing/2014/main" id="{9BE1C6DA-66C8-7CD2-A051-D9BC2A2A536B}"/>
                  </a:ext>
                </a:extLst>
              </p:cNvPr>
              <p:cNvSpPr/>
              <p:nvPr/>
            </p:nvSpPr>
            <p:spPr>
              <a:xfrm>
                <a:off x="7579364" y="3924334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00B0F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Round Same-side Corner of Rectangle 162">
                <a:extLst>
                  <a:ext uri="{FF2B5EF4-FFF2-40B4-BE49-F238E27FC236}">
                    <a16:creationId xmlns:a16="http://schemas.microsoft.com/office/drawing/2014/main" id="{475C4CAF-7446-D350-409B-EE0D8D9E2AD9}"/>
                  </a:ext>
                </a:extLst>
              </p:cNvPr>
              <p:cNvSpPr/>
              <p:nvPr/>
            </p:nvSpPr>
            <p:spPr>
              <a:xfrm flipH="1">
                <a:off x="8498455" y="4543108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8</a:t>
                </a:r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6D8F22D6-97BC-5F5C-E669-B2FAE33DE0D1}"/>
                  </a:ext>
                </a:extLst>
              </p:cNvPr>
              <p:cNvSpPr txBox="1"/>
              <p:nvPr/>
            </p:nvSpPr>
            <p:spPr>
              <a:xfrm>
                <a:off x="7638144" y="3970087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state, condition, situation that led to the IC</a:t>
                </a:r>
              </a:p>
            </p:txBody>
          </p:sp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4C2E3718-5B9E-78B0-05E2-CEB2D90B2B8B}"/>
                  </a:ext>
                </a:extLst>
              </p:cNvPr>
              <p:cNvSpPr/>
              <p:nvPr/>
            </p:nvSpPr>
            <p:spPr>
              <a:xfrm>
                <a:off x="7638144" y="4543133"/>
                <a:ext cx="610506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Precondition</a:t>
                </a:r>
              </a:p>
            </p:txBody>
          </p:sp>
        </p:grp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64DFC70A-50F3-33B8-A280-BBE6E116C1FC}"/>
              </a:ext>
            </a:extLst>
          </p:cNvPr>
          <p:cNvGrpSpPr/>
          <p:nvPr/>
        </p:nvGrpSpPr>
        <p:grpSpPr>
          <a:xfrm>
            <a:off x="4116909" y="838192"/>
            <a:ext cx="2159998" cy="792428"/>
            <a:chOff x="6188659" y="2129926"/>
            <a:chExt cx="2159998" cy="792428"/>
          </a:xfrm>
        </p:grpSpPr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62A12C1C-593B-B949-356C-5BB22C5BE5D7}"/>
                </a:ext>
              </a:extLst>
            </p:cNvPr>
            <p:cNvGrpSpPr/>
            <p:nvPr/>
          </p:nvGrpSpPr>
          <p:grpSpPr>
            <a:xfrm>
              <a:off x="6188659" y="2130354"/>
              <a:ext cx="1079999" cy="792000"/>
              <a:chOff x="6365285" y="3641210"/>
              <a:chExt cx="1079999" cy="792000"/>
            </a:xfrm>
          </p:grpSpPr>
          <p:sp>
            <p:nvSpPr>
              <p:cNvPr id="177" name="Round Same-side Corner of Rectangle 176">
                <a:extLst>
                  <a:ext uri="{FF2B5EF4-FFF2-40B4-BE49-F238E27FC236}">
                    <a16:creationId xmlns:a16="http://schemas.microsoft.com/office/drawing/2014/main" id="{90BB57C4-9CE8-09CF-6D69-F2B4E3DD976B}"/>
                  </a:ext>
                </a:extLst>
              </p:cNvPr>
              <p:cNvSpPr/>
              <p:nvPr/>
            </p:nvSpPr>
            <p:spPr>
              <a:xfrm>
                <a:off x="6365285" y="3641210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Round Same-side Corner of Rectangle 177">
                <a:extLst>
                  <a:ext uri="{FF2B5EF4-FFF2-40B4-BE49-F238E27FC236}">
                    <a16:creationId xmlns:a16="http://schemas.microsoft.com/office/drawing/2014/main" id="{D6F160BD-AD32-A93E-FE13-2D2D40A81FA5}"/>
                  </a:ext>
                </a:extLst>
              </p:cNvPr>
              <p:cNvSpPr/>
              <p:nvPr/>
            </p:nvSpPr>
            <p:spPr>
              <a:xfrm flipH="1">
                <a:off x="7284376" y="4259984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5</a:t>
                </a: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0B7ACB52-1240-7806-8071-A59CA61DB2DB}"/>
                  </a:ext>
                </a:extLst>
              </p:cNvPr>
              <p:cNvSpPr txBox="1"/>
              <p:nvPr/>
            </p:nvSpPr>
            <p:spPr>
              <a:xfrm>
                <a:off x="6424065" y="3686963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 lnSpcReduction="10000"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system, and how it is less than adequate, that caused the PC.</a:t>
                </a:r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283AFD40-BC23-3A69-F419-7A3AE4400A9F}"/>
                  </a:ext>
                </a:extLst>
              </p:cNvPr>
              <p:cNvSpPr/>
              <p:nvPr/>
            </p:nvSpPr>
            <p:spPr>
              <a:xfrm>
                <a:off x="6424065" y="4260009"/>
                <a:ext cx="831850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Underlying Cause</a:t>
                </a:r>
              </a:p>
            </p:txBody>
          </p: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4090A2EC-2C5A-0A28-48D3-B210C4ADB3B2}"/>
                </a:ext>
              </a:extLst>
            </p:cNvPr>
            <p:cNvGrpSpPr/>
            <p:nvPr/>
          </p:nvGrpSpPr>
          <p:grpSpPr>
            <a:xfrm>
              <a:off x="7268658" y="2129926"/>
              <a:ext cx="1079999" cy="792000"/>
              <a:chOff x="7579364" y="3924334"/>
              <a:chExt cx="1079999" cy="792000"/>
            </a:xfrm>
          </p:grpSpPr>
          <p:sp>
            <p:nvSpPr>
              <p:cNvPr id="173" name="Round Same-side Corner of Rectangle 172">
                <a:extLst>
                  <a:ext uri="{FF2B5EF4-FFF2-40B4-BE49-F238E27FC236}">
                    <a16:creationId xmlns:a16="http://schemas.microsoft.com/office/drawing/2014/main" id="{834DD30E-B96D-68CC-1123-4AFA065A9190}"/>
                  </a:ext>
                </a:extLst>
              </p:cNvPr>
              <p:cNvSpPr/>
              <p:nvPr/>
            </p:nvSpPr>
            <p:spPr>
              <a:xfrm>
                <a:off x="7579364" y="3924334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00B0F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Round Same-side Corner of Rectangle 173">
                <a:extLst>
                  <a:ext uri="{FF2B5EF4-FFF2-40B4-BE49-F238E27FC236}">
                    <a16:creationId xmlns:a16="http://schemas.microsoft.com/office/drawing/2014/main" id="{EE75489B-D07C-C40C-68AB-656E5A2D0217}"/>
                  </a:ext>
                </a:extLst>
              </p:cNvPr>
              <p:cNvSpPr/>
              <p:nvPr/>
            </p:nvSpPr>
            <p:spPr>
              <a:xfrm flipH="1">
                <a:off x="8498455" y="4543108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5</a:t>
                </a:r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87492AE3-0618-FA71-2553-D80DF52280B8}"/>
                  </a:ext>
                </a:extLst>
              </p:cNvPr>
              <p:cNvSpPr txBox="1"/>
              <p:nvPr/>
            </p:nvSpPr>
            <p:spPr>
              <a:xfrm>
                <a:off x="7638144" y="3970087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state, condition, situation that led to the IC</a:t>
                </a:r>
              </a:p>
            </p:txBody>
          </p:sp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83F577F3-035C-C905-C25E-F966DDBD40FD}"/>
                  </a:ext>
                </a:extLst>
              </p:cNvPr>
              <p:cNvSpPr/>
              <p:nvPr/>
            </p:nvSpPr>
            <p:spPr>
              <a:xfrm>
                <a:off x="7638144" y="4543133"/>
                <a:ext cx="610506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Precondition</a:t>
                </a:r>
              </a:p>
            </p:txBody>
          </p:sp>
        </p:grp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024A66E7-3D92-4FE2-8102-A07C92019503}"/>
              </a:ext>
            </a:extLst>
          </p:cNvPr>
          <p:cNvGrpSpPr/>
          <p:nvPr/>
        </p:nvGrpSpPr>
        <p:grpSpPr>
          <a:xfrm>
            <a:off x="4116909" y="1714470"/>
            <a:ext cx="2159998" cy="792428"/>
            <a:chOff x="6188659" y="2129926"/>
            <a:chExt cx="2159998" cy="792428"/>
          </a:xfrm>
        </p:grpSpPr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42F932EF-75BF-DA84-9805-456F0AE59BFC}"/>
                </a:ext>
              </a:extLst>
            </p:cNvPr>
            <p:cNvGrpSpPr/>
            <p:nvPr/>
          </p:nvGrpSpPr>
          <p:grpSpPr>
            <a:xfrm>
              <a:off x="6188659" y="2130354"/>
              <a:ext cx="1079999" cy="792000"/>
              <a:chOff x="6365285" y="3641210"/>
              <a:chExt cx="1079999" cy="792000"/>
            </a:xfrm>
          </p:grpSpPr>
          <p:sp>
            <p:nvSpPr>
              <p:cNvPr id="188" name="Round Same-side Corner of Rectangle 187">
                <a:extLst>
                  <a:ext uri="{FF2B5EF4-FFF2-40B4-BE49-F238E27FC236}">
                    <a16:creationId xmlns:a16="http://schemas.microsoft.com/office/drawing/2014/main" id="{6B9934B7-1A7E-1636-03B2-4374D29AAAAA}"/>
                  </a:ext>
                </a:extLst>
              </p:cNvPr>
              <p:cNvSpPr/>
              <p:nvPr/>
            </p:nvSpPr>
            <p:spPr>
              <a:xfrm>
                <a:off x="6365285" y="3641210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Round Same-side Corner of Rectangle 188">
                <a:extLst>
                  <a:ext uri="{FF2B5EF4-FFF2-40B4-BE49-F238E27FC236}">
                    <a16:creationId xmlns:a16="http://schemas.microsoft.com/office/drawing/2014/main" id="{9D991B83-4A32-7BB7-E0F7-424AE03BE61F}"/>
                  </a:ext>
                </a:extLst>
              </p:cNvPr>
              <p:cNvSpPr/>
              <p:nvPr/>
            </p:nvSpPr>
            <p:spPr>
              <a:xfrm flipH="1">
                <a:off x="7284376" y="4259984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6</a:t>
                </a:r>
              </a:p>
            </p:txBody>
          </p:sp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51C0941C-D382-2E4A-EDF0-EE94F8A3B5C6}"/>
                  </a:ext>
                </a:extLst>
              </p:cNvPr>
              <p:cNvSpPr txBox="1"/>
              <p:nvPr/>
            </p:nvSpPr>
            <p:spPr>
              <a:xfrm>
                <a:off x="6424065" y="3686963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 lnSpcReduction="10000"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system, and how it is less than adequate, that caused the PC.</a:t>
                </a:r>
              </a:p>
            </p:txBody>
          </p:sp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5C6E9582-7A20-5F91-571E-7FBB5546A179}"/>
                  </a:ext>
                </a:extLst>
              </p:cNvPr>
              <p:cNvSpPr/>
              <p:nvPr/>
            </p:nvSpPr>
            <p:spPr>
              <a:xfrm>
                <a:off x="6424065" y="4260009"/>
                <a:ext cx="831850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Underlying Cause</a:t>
                </a:r>
              </a:p>
            </p:txBody>
          </p:sp>
        </p:grp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BF10AE5C-0937-0F78-4DAF-475A8A9E7C41}"/>
                </a:ext>
              </a:extLst>
            </p:cNvPr>
            <p:cNvGrpSpPr/>
            <p:nvPr/>
          </p:nvGrpSpPr>
          <p:grpSpPr>
            <a:xfrm>
              <a:off x="7268658" y="2129926"/>
              <a:ext cx="1079999" cy="792000"/>
              <a:chOff x="7579364" y="3924334"/>
              <a:chExt cx="1079999" cy="792000"/>
            </a:xfrm>
          </p:grpSpPr>
          <p:sp>
            <p:nvSpPr>
              <p:cNvPr id="184" name="Round Same-side Corner of Rectangle 183">
                <a:extLst>
                  <a:ext uri="{FF2B5EF4-FFF2-40B4-BE49-F238E27FC236}">
                    <a16:creationId xmlns:a16="http://schemas.microsoft.com/office/drawing/2014/main" id="{3BB32959-EA55-B727-4F0D-32E74C8ABBBF}"/>
                  </a:ext>
                </a:extLst>
              </p:cNvPr>
              <p:cNvSpPr/>
              <p:nvPr/>
            </p:nvSpPr>
            <p:spPr>
              <a:xfrm>
                <a:off x="7579364" y="3924334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00B0F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5" name="Round Same-side Corner of Rectangle 184">
                <a:extLst>
                  <a:ext uri="{FF2B5EF4-FFF2-40B4-BE49-F238E27FC236}">
                    <a16:creationId xmlns:a16="http://schemas.microsoft.com/office/drawing/2014/main" id="{BA31E5F0-6239-6C49-0C9D-4D57A499FB48}"/>
                  </a:ext>
                </a:extLst>
              </p:cNvPr>
              <p:cNvSpPr/>
              <p:nvPr/>
            </p:nvSpPr>
            <p:spPr>
              <a:xfrm flipH="1">
                <a:off x="8498455" y="4543108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6</a:t>
                </a:r>
              </a:p>
            </p:txBody>
          </p:sp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02564233-D1DA-3930-2BCB-19B76D28E5D6}"/>
                  </a:ext>
                </a:extLst>
              </p:cNvPr>
              <p:cNvSpPr txBox="1"/>
              <p:nvPr/>
            </p:nvSpPr>
            <p:spPr>
              <a:xfrm>
                <a:off x="7638144" y="3970087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state, condition, situation that led to the IC</a:t>
                </a:r>
              </a:p>
            </p:txBody>
          </p:sp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BB63EFAC-71B4-9253-60D6-13047563A8C9}"/>
                  </a:ext>
                </a:extLst>
              </p:cNvPr>
              <p:cNvSpPr/>
              <p:nvPr/>
            </p:nvSpPr>
            <p:spPr>
              <a:xfrm>
                <a:off x="7638144" y="4543133"/>
                <a:ext cx="610506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Precondition</a:t>
                </a:r>
              </a:p>
            </p:txBody>
          </p:sp>
        </p:grpSp>
      </p:grpSp>
      <p:cxnSp>
        <p:nvCxnSpPr>
          <p:cNvPr id="197" name="Elbow Connector 196">
            <a:extLst>
              <a:ext uri="{FF2B5EF4-FFF2-40B4-BE49-F238E27FC236}">
                <a16:creationId xmlns:a16="http://schemas.microsoft.com/office/drawing/2014/main" id="{53D0CAB0-BE13-925D-D11C-8C49FE02F23C}"/>
              </a:ext>
            </a:extLst>
          </p:cNvPr>
          <p:cNvCxnSpPr>
            <a:cxnSpLocks/>
            <a:stCxn id="13" idx="0"/>
            <a:endCxn id="113" idx="3"/>
          </p:cNvCxnSpPr>
          <p:nvPr/>
        </p:nvCxnSpPr>
        <p:spPr>
          <a:xfrm flipV="1">
            <a:off x="2330936" y="3250585"/>
            <a:ext cx="2528830" cy="913393"/>
          </a:xfrm>
          <a:prstGeom prst="bentConnector3">
            <a:avLst>
              <a:gd name="adj1" fmla="val 9248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Elbow Connector 197">
            <a:extLst>
              <a:ext uri="{FF2B5EF4-FFF2-40B4-BE49-F238E27FC236}">
                <a16:creationId xmlns:a16="http://schemas.microsoft.com/office/drawing/2014/main" id="{01E56EA9-D745-D5A5-3223-4157A32904A5}"/>
              </a:ext>
            </a:extLst>
          </p:cNvPr>
          <p:cNvCxnSpPr>
            <a:cxnSpLocks/>
            <a:stCxn id="3" idx="0"/>
            <a:endCxn id="113" idx="3"/>
          </p:cNvCxnSpPr>
          <p:nvPr/>
        </p:nvCxnSpPr>
        <p:spPr>
          <a:xfrm>
            <a:off x="2342958" y="3087559"/>
            <a:ext cx="2516808" cy="163026"/>
          </a:xfrm>
          <a:prstGeom prst="bentConnector3">
            <a:avLst>
              <a:gd name="adj1" fmla="val 9238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90F46E75-9A5C-542D-2213-86E9B44EFD8E}"/>
              </a:ext>
            </a:extLst>
          </p:cNvPr>
          <p:cNvGrpSpPr/>
          <p:nvPr/>
        </p:nvGrpSpPr>
        <p:grpSpPr>
          <a:xfrm>
            <a:off x="7774435" y="3342913"/>
            <a:ext cx="1079999" cy="792000"/>
            <a:chOff x="7148284" y="1260680"/>
            <a:chExt cx="1079999" cy="792000"/>
          </a:xfrm>
        </p:grpSpPr>
        <p:sp>
          <p:nvSpPr>
            <p:cNvPr id="215" name="Round Same-side Corner of Rectangle 214">
              <a:extLst>
                <a:ext uri="{FF2B5EF4-FFF2-40B4-BE49-F238E27FC236}">
                  <a16:creationId xmlns:a16="http://schemas.microsoft.com/office/drawing/2014/main" id="{E2A676CA-768B-0180-2EA3-957D97A519D4}"/>
                </a:ext>
              </a:extLst>
            </p:cNvPr>
            <p:cNvSpPr/>
            <p:nvPr/>
          </p:nvSpPr>
          <p:spPr>
            <a:xfrm>
              <a:off x="7148284" y="1260680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16" name="Round Same-side Corner of Rectangle 215">
              <a:extLst>
                <a:ext uri="{FF2B5EF4-FFF2-40B4-BE49-F238E27FC236}">
                  <a16:creationId xmlns:a16="http://schemas.microsoft.com/office/drawing/2014/main" id="{6BA4AB30-F865-8342-D594-D73952C5D8E3}"/>
                </a:ext>
              </a:extLst>
            </p:cNvPr>
            <p:cNvSpPr/>
            <p:nvPr/>
          </p:nvSpPr>
          <p:spPr>
            <a:xfrm flipH="1">
              <a:off x="7207064" y="1879323"/>
              <a:ext cx="216000" cy="1332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217" name="Round Same-side Corner of Rectangle 216">
              <a:extLst>
                <a:ext uri="{FF2B5EF4-FFF2-40B4-BE49-F238E27FC236}">
                  <a16:creationId xmlns:a16="http://schemas.microsoft.com/office/drawing/2014/main" id="{7FD864AB-3621-538E-E523-0D7895B2678B}"/>
                </a:ext>
              </a:extLst>
            </p:cNvPr>
            <p:cNvSpPr/>
            <p:nvPr/>
          </p:nvSpPr>
          <p:spPr>
            <a:xfrm flipH="1">
              <a:off x="7675741" y="1876940"/>
              <a:ext cx="503323" cy="144000"/>
            </a:xfrm>
            <a:prstGeom prst="round2SameRect">
              <a:avLst>
                <a:gd name="adj1" fmla="val 0"/>
                <a:gd name="adj2" fmla="val 9885"/>
              </a:avLst>
            </a:prstGeom>
            <a:solidFill>
              <a:schemeClr val="bg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EVENT</a:t>
              </a: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286EDD6F-12ED-910F-CCAD-92467536AE51}"/>
                </a:ext>
              </a:extLst>
            </p:cNvPr>
            <p:cNvSpPr txBox="1"/>
            <p:nvPr/>
          </p:nvSpPr>
          <p:spPr>
            <a:xfrm>
              <a:off x="7207064" y="1306433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Agent harming object; the incident under investigation</a:t>
              </a:r>
            </a:p>
          </p:txBody>
        </p:sp>
      </p:grpSp>
      <p:cxnSp>
        <p:nvCxnSpPr>
          <p:cNvPr id="220" name="Elbow Connector 219">
            <a:extLst>
              <a:ext uri="{FF2B5EF4-FFF2-40B4-BE49-F238E27FC236}">
                <a16:creationId xmlns:a16="http://schemas.microsoft.com/office/drawing/2014/main" id="{3B0A1A24-A055-F163-4C19-383A9B91CE78}"/>
              </a:ext>
            </a:extLst>
          </p:cNvPr>
          <p:cNvCxnSpPr>
            <a:cxnSpLocks/>
            <a:stCxn id="114" idx="1"/>
            <a:endCxn id="215" idx="2"/>
          </p:cNvCxnSpPr>
          <p:nvPr/>
        </p:nvCxnSpPr>
        <p:spPr>
          <a:xfrm>
            <a:off x="5937910" y="3250585"/>
            <a:ext cx="1836525" cy="488328"/>
          </a:xfrm>
          <a:prstGeom prst="bentConnector3">
            <a:avLst>
              <a:gd name="adj1" fmla="val 91077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Elbow Connector 224">
            <a:extLst>
              <a:ext uri="{FF2B5EF4-FFF2-40B4-BE49-F238E27FC236}">
                <a16:creationId xmlns:a16="http://schemas.microsoft.com/office/drawing/2014/main" id="{D721E511-2671-2CA6-BF4B-3258462F9613}"/>
              </a:ext>
            </a:extLst>
          </p:cNvPr>
          <p:cNvCxnSpPr>
            <a:cxnSpLocks/>
            <a:stCxn id="108" idx="0"/>
            <a:endCxn id="215" idx="2"/>
          </p:cNvCxnSpPr>
          <p:nvPr/>
        </p:nvCxnSpPr>
        <p:spPr>
          <a:xfrm flipV="1">
            <a:off x="5921812" y="3738913"/>
            <a:ext cx="1852623" cy="537178"/>
          </a:xfrm>
          <a:prstGeom prst="bentConnector3">
            <a:avLst>
              <a:gd name="adj1" fmla="val 9154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89FA37B3-A123-55AF-810E-E8FCBEF7247F}"/>
              </a:ext>
            </a:extLst>
          </p:cNvPr>
          <p:cNvCxnSpPr>
            <a:cxnSpLocks/>
            <a:stCxn id="40" idx="2"/>
            <a:endCxn id="49" idx="3"/>
          </p:cNvCxnSpPr>
          <p:nvPr/>
        </p:nvCxnSpPr>
        <p:spPr>
          <a:xfrm>
            <a:off x="3247292" y="4328529"/>
            <a:ext cx="2106" cy="11400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1EC7ADF3-D29C-5677-AF49-C1E608B3A9CF}"/>
              </a:ext>
            </a:extLst>
          </p:cNvPr>
          <p:cNvCxnSpPr>
            <a:cxnSpLocks/>
            <a:stCxn id="44" idx="1"/>
            <a:endCxn id="33" idx="0"/>
          </p:cNvCxnSpPr>
          <p:nvPr/>
        </p:nvCxnSpPr>
        <p:spPr>
          <a:xfrm>
            <a:off x="3266997" y="1995561"/>
            <a:ext cx="1645" cy="93365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64FBCFE5-6239-CB2A-B875-C014519B5F6F}"/>
              </a:ext>
            </a:extLst>
          </p:cNvPr>
          <p:cNvCxnSpPr>
            <a:cxnSpLocks/>
            <a:stCxn id="139" idx="1"/>
            <a:endCxn id="128" idx="0"/>
          </p:cNvCxnSpPr>
          <p:nvPr/>
        </p:nvCxnSpPr>
        <p:spPr>
          <a:xfrm>
            <a:off x="7092952" y="2267807"/>
            <a:ext cx="7970" cy="82297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C4E6EE0C-2D95-96DC-C80B-FC0E4F85F1C4}"/>
              </a:ext>
            </a:extLst>
          </p:cNvPr>
          <p:cNvCxnSpPr>
            <a:cxnSpLocks/>
            <a:endCxn id="144" idx="3"/>
          </p:cNvCxnSpPr>
          <p:nvPr/>
        </p:nvCxnSpPr>
        <p:spPr>
          <a:xfrm>
            <a:off x="7104818" y="4440044"/>
            <a:ext cx="3985" cy="87058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5BFE97BA-E28B-0FA5-4D1A-6BEFFBD62DE2}"/>
              </a:ext>
            </a:extLst>
          </p:cNvPr>
          <p:cNvCxnSpPr>
            <a:cxnSpLocks/>
            <a:stCxn id="56" idx="0"/>
            <a:endCxn id="49" idx="2"/>
          </p:cNvCxnSpPr>
          <p:nvPr/>
        </p:nvCxnSpPr>
        <p:spPr>
          <a:xfrm>
            <a:off x="2436146" y="5268274"/>
            <a:ext cx="273252" cy="596283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9F1D8F16-D4B7-70B9-10E0-002C01CB0820}"/>
              </a:ext>
            </a:extLst>
          </p:cNvPr>
          <p:cNvCxnSpPr>
            <a:cxnSpLocks/>
            <a:stCxn id="67" idx="0"/>
            <a:endCxn id="49" idx="2"/>
          </p:cNvCxnSpPr>
          <p:nvPr/>
        </p:nvCxnSpPr>
        <p:spPr>
          <a:xfrm flipV="1">
            <a:off x="2436146" y="5864557"/>
            <a:ext cx="273252" cy="270113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FC96EA88-38E2-8832-720F-98ABB312CC33}"/>
              </a:ext>
            </a:extLst>
          </p:cNvPr>
          <p:cNvCxnSpPr>
            <a:cxnSpLocks/>
            <a:stCxn id="151" idx="0"/>
            <a:endCxn id="144" idx="2"/>
          </p:cNvCxnSpPr>
          <p:nvPr/>
        </p:nvCxnSpPr>
        <p:spPr>
          <a:xfrm>
            <a:off x="6276907" y="5267589"/>
            <a:ext cx="291896" cy="439041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1F90ECE6-1143-A21D-631E-053388A5B718}"/>
              </a:ext>
            </a:extLst>
          </p:cNvPr>
          <p:cNvCxnSpPr>
            <a:cxnSpLocks/>
            <a:stCxn id="162" idx="0"/>
            <a:endCxn id="144" idx="2"/>
          </p:cNvCxnSpPr>
          <p:nvPr/>
        </p:nvCxnSpPr>
        <p:spPr>
          <a:xfrm flipV="1">
            <a:off x="6276907" y="5706630"/>
            <a:ext cx="291896" cy="437197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E6C7CEEC-EC11-3D0D-D12F-332AC75421A6}"/>
              </a:ext>
            </a:extLst>
          </p:cNvPr>
          <p:cNvCxnSpPr>
            <a:cxnSpLocks/>
            <a:stCxn id="78" idx="0"/>
            <a:endCxn id="44" idx="2"/>
          </p:cNvCxnSpPr>
          <p:nvPr/>
        </p:nvCxnSpPr>
        <p:spPr>
          <a:xfrm>
            <a:off x="2436146" y="1229070"/>
            <a:ext cx="290851" cy="370491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>
            <a:extLst>
              <a:ext uri="{FF2B5EF4-FFF2-40B4-BE49-F238E27FC236}">
                <a16:creationId xmlns:a16="http://schemas.microsoft.com/office/drawing/2014/main" id="{22506E66-3C42-BB84-FEC8-C886BE257535}"/>
              </a:ext>
            </a:extLst>
          </p:cNvPr>
          <p:cNvCxnSpPr>
            <a:cxnSpLocks/>
            <a:stCxn id="89" idx="0"/>
            <a:endCxn id="44" idx="2"/>
          </p:cNvCxnSpPr>
          <p:nvPr/>
        </p:nvCxnSpPr>
        <p:spPr>
          <a:xfrm flipV="1">
            <a:off x="2436146" y="1599561"/>
            <a:ext cx="290851" cy="505787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>
            <a:extLst>
              <a:ext uri="{FF2B5EF4-FFF2-40B4-BE49-F238E27FC236}">
                <a16:creationId xmlns:a16="http://schemas.microsoft.com/office/drawing/2014/main" id="{716F9070-89CC-144F-2074-3F46EDAB3C20}"/>
              </a:ext>
            </a:extLst>
          </p:cNvPr>
          <p:cNvCxnSpPr>
            <a:cxnSpLocks/>
            <a:stCxn id="184" idx="0"/>
            <a:endCxn id="139" idx="2"/>
          </p:cNvCxnSpPr>
          <p:nvPr/>
        </p:nvCxnSpPr>
        <p:spPr>
          <a:xfrm flipV="1">
            <a:off x="6276907" y="1871807"/>
            <a:ext cx="276045" cy="238663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Elbow Connector 192">
            <a:extLst>
              <a:ext uri="{FF2B5EF4-FFF2-40B4-BE49-F238E27FC236}">
                <a16:creationId xmlns:a16="http://schemas.microsoft.com/office/drawing/2014/main" id="{3847603A-F588-186F-DB1F-68DF017F91A4}"/>
              </a:ext>
            </a:extLst>
          </p:cNvPr>
          <p:cNvCxnSpPr>
            <a:cxnSpLocks/>
            <a:stCxn id="173" idx="0"/>
            <a:endCxn id="139" idx="2"/>
          </p:cNvCxnSpPr>
          <p:nvPr/>
        </p:nvCxnSpPr>
        <p:spPr>
          <a:xfrm>
            <a:off x="6276907" y="1234192"/>
            <a:ext cx="276045" cy="637615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0A1666FF-D5D7-0CFA-844C-5A0A05D0A85C}"/>
              </a:ext>
            </a:extLst>
          </p:cNvPr>
          <p:cNvGrpSpPr/>
          <p:nvPr/>
        </p:nvGrpSpPr>
        <p:grpSpPr>
          <a:xfrm>
            <a:off x="6593058" y="576151"/>
            <a:ext cx="2261376" cy="558401"/>
            <a:chOff x="6316868" y="5658637"/>
            <a:chExt cx="2261376" cy="558401"/>
          </a:xfrm>
        </p:grpSpPr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CE4A423D-159D-45B7-3E00-D281B33A8467}"/>
                </a:ext>
              </a:extLst>
            </p:cNvPr>
            <p:cNvSpPr/>
            <p:nvPr/>
          </p:nvSpPr>
          <p:spPr>
            <a:xfrm>
              <a:off x="6316868" y="5658637"/>
              <a:ext cx="828403" cy="187096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r"/>
              <a:r>
                <a:rPr lang="en-GB" sz="1200" dirty="0">
                  <a:solidFill>
                    <a:schemeClr val="tx1"/>
                  </a:solidFill>
                  <a:latin typeface="Helvetica" pitchFamily="2" charset="0"/>
                </a:rPr>
                <a:t>Drawn by:</a:t>
              </a: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8114EF91-B679-1956-E332-72CD15A766BA}"/>
                </a:ext>
              </a:extLst>
            </p:cNvPr>
            <p:cNvSpPr/>
            <p:nvPr/>
          </p:nvSpPr>
          <p:spPr>
            <a:xfrm>
              <a:off x="7145271" y="5658637"/>
              <a:ext cx="1432973" cy="187096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GB" sz="1200" dirty="0">
                  <a:solidFill>
                    <a:srgbClr val="C00000"/>
                  </a:solidFill>
                  <a:latin typeface="Helvetica" pitchFamily="2" charset="0"/>
                </a:rPr>
                <a:t>S Holmes</a:t>
              </a: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761906A4-7609-5DF2-47F5-D6838D950565}"/>
                </a:ext>
              </a:extLst>
            </p:cNvPr>
            <p:cNvSpPr/>
            <p:nvPr/>
          </p:nvSpPr>
          <p:spPr>
            <a:xfrm>
              <a:off x="6316868" y="5840488"/>
              <a:ext cx="828403" cy="187096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r"/>
              <a:r>
                <a:rPr lang="en-GB" sz="1200" dirty="0">
                  <a:solidFill>
                    <a:schemeClr val="tx1"/>
                  </a:solidFill>
                  <a:latin typeface="Helvetica" pitchFamily="2" charset="0"/>
                </a:rPr>
                <a:t>Date:</a:t>
              </a: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5446B033-1020-949F-93BA-790D0CF07E19}"/>
                </a:ext>
              </a:extLst>
            </p:cNvPr>
            <p:cNvSpPr/>
            <p:nvPr/>
          </p:nvSpPr>
          <p:spPr>
            <a:xfrm>
              <a:off x="7145271" y="5840488"/>
              <a:ext cx="1432973" cy="187096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GB" sz="1200" dirty="0">
                  <a:solidFill>
                    <a:srgbClr val="C00000"/>
                  </a:solidFill>
                  <a:latin typeface="Helvetica" pitchFamily="2" charset="0"/>
                </a:rPr>
                <a:t>1</a:t>
              </a:r>
              <a:r>
                <a:rPr lang="en-GB" sz="1200" baseline="30000" dirty="0">
                  <a:solidFill>
                    <a:srgbClr val="C00000"/>
                  </a:solidFill>
                  <a:latin typeface="Helvetica" pitchFamily="2" charset="0"/>
                </a:rPr>
                <a:t>st</a:t>
              </a:r>
              <a:r>
                <a:rPr lang="en-GB" sz="1200" dirty="0">
                  <a:solidFill>
                    <a:srgbClr val="C00000"/>
                  </a:solidFill>
                  <a:latin typeface="Helvetica" pitchFamily="2" charset="0"/>
                </a:rPr>
                <a:t> January 2023</a:t>
              </a: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1AE39FE0-4EE3-F227-C6C9-C98DF53C0B80}"/>
                </a:ext>
              </a:extLst>
            </p:cNvPr>
            <p:cNvSpPr/>
            <p:nvPr/>
          </p:nvSpPr>
          <p:spPr>
            <a:xfrm>
              <a:off x="6316868" y="6028987"/>
              <a:ext cx="828403" cy="187096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r"/>
              <a:r>
                <a:rPr lang="en-GB" sz="1200" dirty="0">
                  <a:solidFill>
                    <a:schemeClr val="tx1"/>
                  </a:solidFill>
                  <a:latin typeface="Helvetica" pitchFamily="2" charset="0"/>
                </a:rPr>
                <a:t>Rev/date:</a:t>
              </a: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2A4B6C82-36B5-BB48-BAC7-ABDC0EC7C0AC}"/>
                </a:ext>
              </a:extLst>
            </p:cNvPr>
            <p:cNvSpPr/>
            <p:nvPr/>
          </p:nvSpPr>
          <p:spPr>
            <a:xfrm>
              <a:off x="7145271" y="6029942"/>
              <a:ext cx="1432973" cy="187096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GB" sz="1200" dirty="0">
                  <a:solidFill>
                    <a:srgbClr val="C00000"/>
                  </a:solidFill>
                  <a:latin typeface="Helvetica" pitchFamily="2" charset="0"/>
                </a:rPr>
                <a:t>Rev 1 / 18</a:t>
              </a:r>
              <a:r>
                <a:rPr lang="en-GB" sz="1200" baseline="30000" dirty="0">
                  <a:solidFill>
                    <a:srgbClr val="C00000"/>
                  </a:solidFill>
                  <a:latin typeface="Helvetica" pitchFamily="2" charset="0"/>
                </a:rPr>
                <a:t>th</a:t>
              </a:r>
              <a:r>
                <a:rPr lang="en-GB" sz="1200" dirty="0">
                  <a:solidFill>
                    <a:srgbClr val="C00000"/>
                  </a:solidFill>
                  <a:latin typeface="Helvetica" pitchFamily="2" charset="0"/>
                </a:rPr>
                <a:t> May</a:t>
              </a:r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230B43AB-F10E-2397-E3F5-D83C921C045B}"/>
              </a:ext>
            </a:extLst>
          </p:cNvPr>
          <p:cNvGrpSpPr/>
          <p:nvPr/>
        </p:nvGrpSpPr>
        <p:grpSpPr>
          <a:xfrm>
            <a:off x="2752297" y="586026"/>
            <a:ext cx="3443355" cy="180411"/>
            <a:chOff x="5137595" y="5418077"/>
            <a:chExt cx="3443355" cy="180411"/>
          </a:xfrm>
        </p:grpSpPr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9490C24C-36B2-CF11-FDB6-500B0DAD515B}"/>
                </a:ext>
              </a:extLst>
            </p:cNvPr>
            <p:cNvSpPr/>
            <p:nvPr/>
          </p:nvSpPr>
          <p:spPr>
            <a:xfrm>
              <a:off x="5137595" y="5418077"/>
              <a:ext cx="496768" cy="1800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r"/>
              <a:r>
                <a:rPr lang="en-GB" sz="1200" dirty="0">
                  <a:solidFill>
                    <a:schemeClr val="tx1"/>
                  </a:solidFill>
                  <a:latin typeface="Helvetica" pitchFamily="2" charset="0"/>
                </a:rPr>
                <a:t>Title:</a:t>
              </a: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26EB13D9-B508-D1BE-AA5D-83A3B3732DE1}"/>
                </a:ext>
              </a:extLst>
            </p:cNvPr>
            <p:cNvSpPr/>
            <p:nvPr/>
          </p:nvSpPr>
          <p:spPr>
            <a:xfrm>
              <a:off x="5634363" y="5418488"/>
              <a:ext cx="2946587" cy="1800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>
              <a:noAutofit/>
            </a:bodyPr>
            <a:lstStyle/>
            <a:p>
              <a:pPr algn="ctr"/>
              <a:r>
                <a:rPr lang="en-GB" sz="1000" dirty="0">
                  <a:solidFill>
                    <a:srgbClr val="C00000"/>
                  </a:solidFill>
                  <a:latin typeface="Helvetica" pitchFamily="2" charset="0"/>
                </a:rPr>
                <a:t>Tripod Beta diagram template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707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>
            <a:extLst>
              <a:ext uri="{FF2B5EF4-FFF2-40B4-BE49-F238E27FC236}">
                <a16:creationId xmlns:a16="http://schemas.microsoft.com/office/drawing/2014/main" id="{E8F943B4-334F-F8BE-CB6E-EC2B16E27D45}"/>
              </a:ext>
            </a:extLst>
          </p:cNvPr>
          <p:cNvGrpSpPr/>
          <p:nvPr/>
        </p:nvGrpSpPr>
        <p:grpSpPr>
          <a:xfrm>
            <a:off x="2335872" y="666249"/>
            <a:ext cx="1079999" cy="792000"/>
            <a:chOff x="5725332" y="2297059"/>
            <a:chExt cx="1079999" cy="792000"/>
          </a:xfrm>
        </p:grpSpPr>
        <p:sp>
          <p:nvSpPr>
            <p:cNvPr id="98" name="Round Same-side Corner of Rectangle 97">
              <a:extLst>
                <a:ext uri="{FF2B5EF4-FFF2-40B4-BE49-F238E27FC236}">
                  <a16:creationId xmlns:a16="http://schemas.microsoft.com/office/drawing/2014/main" id="{DD540B20-E6A8-FDF3-8170-BF8D972F52C4}"/>
                </a:ext>
              </a:extLst>
            </p:cNvPr>
            <p:cNvSpPr/>
            <p:nvPr/>
          </p:nvSpPr>
          <p:spPr>
            <a:xfrm>
              <a:off x="5725332" y="2297059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pattFill prst="wdDnDiag">
              <a:fgClr>
                <a:schemeClr val="tx1">
                  <a:lumMod val="95000"/>
                  <a:lumOff val="5000"/>
                </a:schemeClr>
              </a:fgClr>
              <a:bgClr>
                <a:srgbClr val="FFFF00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99" name="Round Same-side Corner of Rectangle 98">
              <a:extLst>
                <a:ext uri="{FF2B5EF4-FFF2-40B4-BE49-F238E27FC236}">
                  <a16:creationId xmlns:a16="http://schemas.microsoft.com/office/drawing/2014/main" id="{534A395D-608C-DC14-8C19-5BC964257ABD}"/>
                </a:ext>
              </a:extLst>
            </p:cNvPr>
            <p:cNvSpPr/>
            <p:nvPr/>
          </p:nvSpPr>
          <p:spPr>
            <a:xfrm flipH="1">
              <a:off x="6542120" y="2921387"/>
              <a:ext cx="216000" cy="1332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01" name="Round Same-side Corner of Rectangle 100">
              <a:extLst>
                <a:ext uri="{FF2B5EF4-FFF2-40B4-BE49-F238E27FC236}">
                  <a16:creationId xmlns:a16="http://schemas.microsoft.com/office/drawing/2014/main" id="{0C2ECAE0-0CE7-110E-FD34-4BC3FD6C788B}"/>
                </a:ext>
              </a:extLst>
            </p:cNvPr>
            <p:cNvSpPr/>
            <p:nvPr/>
          </p:nvSpPr>
          <p:spPr>
            <a:xfrm flipH="1">
              <a:off x="5790261" y="2918785"/>
              <a:ext cx="503323" cy="144000"/>
            </a:xfrm>
            <a:prstGeom prst="round2SameRect">
              <a:avLst>
                <a:gd name="adj1" fmla="val 0"/>
                <a:gd name="adj2" fmla="val 9885"/>
              </a:avLst>
            </a:prstGeom>
            <a:solidFill>
              <a:schemeClr val="bg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AGENT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2CF2DAE5-E35E-A1D9-1F39-027FEB6C4A26}"/>
                </a:ext>
              </a:extLst>
            </p:cNvPr>
            <p:cNvSpPr txBox="1"/>
            <p:nvPr/>
          </p:nvSpPr>
          <p:spPr>
            <a:xfrm>
              <a:off x="5784112" y="2342812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Description of agent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09FBCA6-96E6-546A-44F1-D794F2E492E2}"/>
              </a:ext>
            </a:extLst>
          </p:cNvPr>
          <p:cNvGrpSpPr/>
          <p:nvPr/>
        </p:nvGrpSpPr>
        <p:grpSpPr>
          <a:xfrm>
            <a:off x="777635" y="666249"/>
            <a:ext cx="1079999" cy="792000"/>
            <a:chOff x="5478467" y="561349"/>
            <a:chExt cx="1079999" cy="792000"/>
          </a:xfrm>
        </p:grpSpPr>
        <p:sp>
          <p:nvSpPr>
            <p:cNvPr id="112" name="Round Same-side Corner of Rectangle 111">
              <a:extLst>
                <a:ext uri="{FF2B5EF4-FFF2-40B4-BE49-F238E27FC236}">
                  <a16:creationId xmlns:a16="http://schemas.microsoft.com/office/drawing/2014/main" id="{3B50375E-8A03-71B8-EBC5-319EFCD7065A}"/>
                </a:ext>
              </a:extLst>
            </p:cNvPr>
            <p:cNvSpPr/>
            <p:nvPr/>
          </p:nvSpPr>
          <p:spPr>
            <a:xfrm>
              <a:off x="5478467" y="561349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solidFill>
              <a:srgbClr val="00B05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13" name="Round Same-side Corner of Rectangle 112">
              <a:extLst>
                <a:ext uri="{FF2B5EF4-FFF2-40B4-BE49-F238E27FC236}">
                  <a16:creationId xmlns:a16="http://schemas.microsoft.com/office/drawing/2014/main" id="{7582D67F-2CE4-7B17-336A-C70731D36242}"/>
                </a:ext>
              </a:extLst>
            </p:cNvPr>
            <p:cNvSpPr/>
            <p:nvPr/>
          </p:nvSpPr>
          <p:spPr>
            <a:xfrm flipH="1">
              <a:off x="6295255" y="1185677"/>
              <a:ext cx="216000" cy="1332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14" name="Round Same-side Corner of Rectangle 113">
              <a:extLst>
                <a:ext uri="{FF2B5EF4-FFF2-40B4-BE49-F238E27FC236}">
                  <a16:creationId xmlns:a16="http://schemas.microsoft.com/office/drawing/2014/main" id="{AC0307E0-23AA-CA33-280B-8EC4A79A2794}"/>
                </a:ext>
              </a:extLst>
            </p:cNvPr>
            <p:cNvSpPr/>
            <p:nvPr/>
          </p:nvSpPr>
          <p:spPr>
            <a:xfrm flipH="1">
              <a:off x="5543396" y="1183075"/>
              <a:ext cx="503323" cy="144000"/>
            </a:xfrm>
            <a:prstGeom prst="round2SameRect">
              <a:avLst>
                <a:gd name="adj1" fmla="val 0"/>
                <a:gd name="adj2" fmla="val 9885"/>
              </a:avLst>
            </a:prstGeom>
            <a:solidFill>
              <a:schemeClr val="bg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OBJECT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993C3D66-4C65-83A2-9563-C9974107194A}"/>
                </a:ext>
              </a:extLst>
            </p:cNvPr>
            <p:cNvSpPr txBox="1"/>
            <p:nvPr/>
          </p:nvSpPr>
          <p:spPr>
            <a:xfrm>
              <a:off x="5537247" y="607102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Description of object before being harmed</a:t>
              </a: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68D83A5A-4666-B692-C4ED-1C1BA4C4C897}"/>
              </a:ext>
            </a:extLst>
          </p:cNvPr>
          <p:cNvGrpSpPr/>
          <p:nvPr/>
        </p:nvGrpSpPr>
        <p:grpSpPr>
          <a:xfrm>
            <a:off x="3934038" y="666249"/>
            <a:ext cx="1079999" cy="792000"/>
            <a:chOff x="7148284" y="1260680"/>
            <a:chExt cx="1079999" cy="792000"/>
          </a:xfrm>
        </p:grpSpPr>
        <p:sp>
          <p:nvSpPr>
            <p:cNvPr id="116" name="Round Same-side Corner of Rectangle 115">
              <a:extLst>
                <a:ext uri="{FF2B5EF4-FFF2-40B4-BE49-F238E27FC236}">
                  <a16:creationId xmlns:a16="http://schemas.microsoft.com/office/drawing/2014/main" id="{8555B44D-ECA3-47ED-015E-5D87AA3AD4B5}"/>
                </a:ext>
              </a:extLst>
            </p:cNvPr>
            <p:cNvSpPr/>
            <p:nvPr/>
          </p:nvSpPr>
          <p:spPr>
            <a:xfrm>
              <a:off x="7148284" y="1260680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17" name="Round Same-side Corner of Rectangle 116">
              <a:extLst>
                <a:ext uri="{FF2B5EF4-FFF2-40B4-BE49-F238E27FC236}">
                  <a16:creationId xmlns:a16="http://schemas.microsoft.com/office/drawing/2014/main" id="{C84F3529-D490-7D57-B3D6-CCCD95B399D8}"/>
                </a:ext>
              </a:extLst>
            </p:cNvPr>
            <p:cNvSpPr/>
            <p:nvPr/>
          </p:nvSpPr>
          <p:spPr>
            <a:xfrm flipH="1">
              <a:off x="7207064" y="1879323"/>
              <a:ext cx="216000" cy="1332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18" name="Round Same-side Corner of Rectangle 117">
              <a:extLst>
                <a:ext uri="{FF2B5EF4-FFF2-40B4-BE49-F238E27FC236}">
                  <a16:creationId xmlns:a16="http://schemas.microsoft.com/office/drawing/2014/main" id="{AB16F6E9-9C72-8145-6151-A6AB3E78933A}"/>
                </a:ext>
              </a:extLst>
            </p:cNvPr>
            <p:cNvSpPr/>
            <p:nvPr/>
          </p:nvSpPr>
          <p:spPr>
            <a:xfrm flipH="1">
              <a:off x="7675741" y="1876940"/>
              <a:ext cx="503323" cy="144000"/>
            </a:xfrm>
            <a:prstGeom prst="round2SameRect">
              <a:avLst>
                <a:gd name="adj1" fmla="val 0"/>
                <a:gd name="adj2" fmla="val 9885"/>
              </a:avLst>
            </a:prstGeom>
            <a:solidFill>
              <a:schemeClr val="bg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EVENT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8EBC3089-152F-6ECB-CD49-7B7C9E4F4A0C}"/>
                </a:ext>
              </a:extLst>
            </p:cNvPr>
            <p:cNvSpPr txBox="1"/>
            <p:nvPr/>
          </p:nvSpPr>
          <p:spPr>
            <a:xfrm>
              <a:off x="7207064" y="1306433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 lnSpcReduction="10000"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Description of event</a:t>
              </a:r>
            </a:p>
            <a:p>
              <a:pPr algn="ctr"/>
              <a:r>
                <a:rPr lang="en-GB" sz="800" dirty="0">
                  <a:latin typeface="Helvetica" pitchFamily="2" charset="0"/>
                </a:rPr>
                <a:t>“AGENT verb OBJECT”</a:t>
              </a: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2F17516C-0739-F991-9A61-3DFD1A47FA61}"/>
              </a:ext>
            </a:extLst>
          </p:cNvPr>
          <p:cNvGrpSpPr/>
          <p:nvPr/>
        </p:nvGrpSpPr>
        <p:grpSpPr>
          <a:xfrm>
            <a:off x="1094225" y="2037650"/>
            <a:ext cx="1079999" cy="792000"/>
            <a:chOff x="6365285" y="3641210"/>
            <a:chExt cx="1079999" cy="792000"/>
          </a:xfrm>
        </p:grpSpPr>
        <p:sp>
          <p:nvSpPr>
            <p:cNvPr id="123" name="Round Same-side Corner of Rectangle 122">
              <a:extLst>
                <a:ext uri="{FF2B5EF4-FFF2-40B4-BE49-F238E27FC236}">
                  <a16:creationId xmlns:a16="http://schemas.microsoft.com/office/drawing/2014/main" id="{CEE8CAF0-3EDF-DED3-55AD-5C7B81FDCF9A}"/>
                </a:ext>
              </a:extLst>
            </p:cNvPr>
            <p:cNvSpPr/>
            <p:nvPr/>
          </p:nvSpPr>
          <p:spPr>
            <a:xfrm>
              <a:off x="6365285" y="3641210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24" name="Round Same-side Corner of Rectangle 123">
              <a:extLst>
                <a:ext uri="{FF2B5EF4-FFF2-40B4-BE49-F238E27FC236}">
                  <a16:creationId xmlns:a16="http://schemas.microsoft.com/office/drawing/2014/main" id="{0DC2474E-2612-01B3-4316-ABBCF23FB2AC}"/>
                </a:ext>
              </a:extLst>
            </p:cNvPr>
            <p:cNvSpPr/>
            <p:nvPr/>
          </p:nvSpPr>
          <p:spPr>
            <a:xfrm flipH="1">
              <a:off x="7284376" y="4259984"/>
              <a:ext cx="111689" cy="1224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EA4F596A-D3EC-8E91-313A-82127BADA1C9}"/>
                </a:ext>
              </a:extLst>
            </p:cNvPr>
            <p:cNvSpPr txBox="1"/>
            <p:nvPr/>
          </p:nvSpPr>
          <p:spPr>
            <a:xfrm>
              <a:off x="6424065" y="3686963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The system failing that caused the PC</a:t>
              </a: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819891C5-6DED-372B-A77F-A5FC3DF79DC6}"/>
                </a:ext>
              </a:extLst>
            </p:cNvPr>
            <p:cNvSpPr/>
            <p:nvPr/>
          </p:nvSpPr>
          <p:spPr>
            <a:xfrm>
              <a:off x="6424065" y="4260009"/>
              <a:ext cx="831850" cy="12065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36000" rIns="0" bIns="36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Underlying Cause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FA2506-A2CD-228E-2475-CD02AE786283}"/>
              </a:ext>
            </a:extLst>
          </p:cNvPr>
          <p:cNvGrpSpPr/>
          <p:nvPr/>
        </p:nvGrpSpPr>
        <p:grpSpPr>
          <a:xfrm>
            <a:off x="2549771" y="2037650"/>
            <a:ext cx="1079999" cy="792000"/>
            <a:chOff x="2549771" y="2037650"/>
            <a:chExt cx="1079999" cy="792000"/>
          </a:xfrm>
        </p:grpSpPr>
        <p:sp>
          <p:nvSpPr>
            <p:cNvPr id="130" name="Round Same-side Corner of Rectangle 129">
              <a:extLst>
                <a:ext uri="{FF2B5EF4-FFF2-40B4-BE49-F238E27FC236}">
                  <a16:creationId xmlns:a16="http://schemas.microsoft.com/office/drawing/2014/main" id="{AA63025C-1007-84FA-F453-23A0AC0810D7}"/>
                </a:ext>
              </a:extLst>
            </p:cNvPr>
            <p:cNvSpPr/>
            <p:nvPr/>
          </p:nvSpPr>
          <p:spPr>
            <a:xfrm>
              <a:off x="2549771" y="2037650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solidFill>
              <a:srgbClr val="00B0F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31" name="Round Same-side Corner of Rectangle 130">
              <a:extLst>
                <a:ext uri="{FF2B5EF4-FFF2-40B4-BE49-F238E27FC236}">
                  <a16:creationId xmlns:a16="http://schemas.microsoft.com/office/drawing/2014/main" id="{D39C07D3-64F7-3457-A9C7-6CD8C2ABE859}"/>
                </a:ext>
              </a:extLst>
            </p:cNvPr>
            <p:cNvSpPr/>
            <p:nvPr/>
          </p:nvSpPr>
          <p:spPr>
            <a:xfrm flipH="1">
              <a:off x="3468862" y="2656424"/>
              <a:ext cx="111689" cy="1224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9418F38E-E7F3-70D3-4518-7594F71F01BB}"/>
                </a:ext>
              </a:extLst>
            </p:cNvPr>
            <p:cNvSpPr txBox="1"/>
            <p:nvPr/>
          </p:nvSpPr>
          <p:spPr>
            <a:xfrm>
              <a:off x="2608551" y="2083403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The state, condition, situation that led to the IC</a:t>
              </a: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FB146AC7-6755-6156-5F05-30F18EFBDCA6}"/>
                </a:ext>
              </a:extLst>
            </p:cNvPr>
            <p:cNvSpPr/>
            <p:nvPr/>
          </p:nvSpPr>
          <p:spPr>
            <a:xfrm>
              <a:off x="2703801" y="2656449"/>
              <a:ext cx="610506" cy="12065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36000" rIns="0" bIns="36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Precondition</a:t>
              </a: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E353939B-1F76-303D-D818-8EE5F419AA89}"/>
              </a:ext>
            </a:extLst>
          </p:cNvPr>
          <p:cNvGrpSpPr/>
          <p:nvPr/>
        </p:nvGrpSpPr>
        <p:grpSpPr>
          <a:xfrm>
            <a:off x="4100818" y="2037650"/>
            <a:ext cx="1079999" cy="792000"/>
            <a:chOff x="6365285" y="3641210"/>
            <a:chExt cx="1079999" cy="792000"/>
          </a:xfrm>
        </p:grpSpPr>
        <p:sp>
          <p:nvSpPr>
            <p:cNvPr id="135" name="Round Same-side Corner of Rectangle 134">
              <a:extLst>
                <a:ext uri="{FF2B5EF4-FFF2-40B4-BE49-F238E27FC236}">
                  <a16:creationId xmlns:a16="http://schemas.microsoft.com/office/drawing/2014/main" id="{150E431B-922D-DB39-6C14-AB708AE74838}"/>
                </a:ext>
              </a:extLst>
            </p:cNvPr>
            <p:cNvSpPr/>
            <p:nvPr/>
          </p:nvSpPr>
          <p:spPr>
            <a:xfrm>
              <a:off x="6365285" y="3641210"/>
              <a:ext cx="1079999" cy="792000"/>
            </a:xfrm>
            <a:prstGeom prst="round2SameRect">
              <a:avLst>
                <a:gd name="adj1" fmla="val 2945"/>
                <a:gd name="adj2" fmla="val 4028"/>
              </a:avLst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36" name="Round Same-side Corner of Rectangle 135">
              <a:extLst>
                <a:ext uri="{FF2B5EF4-FFF2-40B4-BE49-F238E27FC236}">
                  <a16:creationId xmlns:a16="http://schemas.microsoft.com/office/drawing/2014/main" id="{38CFEE4A-B7E8-B6B0-EF60-3F7B7CE54FF0}"/>
                </a:ext>
              </a:extLst>
            </p:cNvPr>
            <p:cNvSpPr/>
            <p:nvPr/>
          </p:nvSpPr>
          <p:spPr>
            <a:xfrm flipH="1">
              <a:off x="7284376" y="4259984"/>
              <a:ext cx="111689" cy="1224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8FA29F0A-19D9-1569-BFB3-3028874B4888}"/>
                </a:ext>
              </a:extLst>
            </p:cNvPr>
            <p:cNvSpPr txBox="1"/>
            <p:nvPr/>
          </p:nvSpPr>
          <p:spPr>
            <a:xfrm>
              <a:off x="6424065" y="3686963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The person and action that defeated the barrier</a:t>
              </a:r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0837E8CD-79AA-D574-BA0B-16A12D977F74}"/>
                </a:ext>
              </a:extLst>
            </p:cNvPr>
            <p:cNvSpPr/>
            <p:nvPr/>
          </p:nvSpPr>
          <p:spPr>
            <a:xfrm>
              <a:off x="6424065" y="4260009"/>
              <a:ext cx="831850" cy="12065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36000" rIns="0" bIns="36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Immediate Cause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AE048D6-A8F4-02AE-C42A-840C39C28339}"/>
              </a:ext>
            </a:extLst>
          </p:cNvPr>
          <p:cNvGrpSpPr/>
          <p:nvPr/>
        </p:nvGrpSpPr>
        <p:grpSpPr>
          <a:xfrm>
            <a:off x="6209130" y="2037436"/>
            <a:ext cx="2159998" cy="792428"/>
            <a:chOff x="6209130" y="2037436"/>
            <a:chExt cx="2159998" cy="792428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ACF6503B-7962-9389-C1D4-9C40D9C05A07}"/>
                </a:ext>
              </a:extLst>
            </p:cNvPr>
            <p:cNvGrpSpPr/>
            <p:nvPr/>
          </p:nvGrpSpPr>
          <p:grpSpPr>
            <a:xfrm>
              <a:off x="6209130" y="2037864"/>
              <a:ext cx="1079999" cy="792000"/>
              <a:chOff x="6365285" y="3641210"/>
              <a:chExt cx="1079999" cy="792000"/>
            </a:xfrm>
          </p:grpSpPr>
          <p:sp>
            <p:nvSpPr>
              <p:cNvPr id="141" name="Round Same-side Corner of Rectangle 140">
                <a:extLst>
                  <a:ext uri="{FF2B5EF4-FFF2-40B4-BE49-F238E27FC236}">
                    <a16:creationId xmlns:a16="http://schemas.microsoft.com/office/drawing/2014/main" id="{459BE810-1514-E301-B867-F75E97A5F911}"/>
                  </a:ext>
                </a:extLst>
              </p:cNvPr>
              <p:cNvSpPr/>
              <p:nvPr/>
            </p:nvSpPr>
            <p:spPr>
              <a:xfrm>
                <a:off x="6365285" y="3641210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Round Same-side Corner of Rectangle 141">
                <a:extLst>
                  <a:ext uri="{FF2B5EF4-FFF2-40B4-BE49-F238E27FC236}">
                    <a16:creationId xmlns:a16="http://schemas.microsoft.com/office/drawing/2014/main" id="{ABE50CCF-62CE-6E40-EACB-82AE0809422C}"/>
                  </a:ext>
                </a:extLst>
              </p:cNvPr>
              <p:cNvSpPr/>
              <p:nvPr/>
            </p:nvSpPr>
            <p:spPr>
              <a:xfrm flipH="1">
                <a:off x="7284376" y="4259984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AB1C0007-C23D-BEEE-8E6E-5732D1CFA49E}"/>
                  </a:ext>
                </a:extLst>
              </p:cNvPr>
              <p:cNvSpPr txBox="1"/>
              <p:nvPr/>
            </p:nvSpPr>
            <p:spPr>
              <a:xfrm>
                <a:off x="6424065" y="3686963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 lnSpcReduction="10000"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system, and how it is less than adequate, that caused the PC.</a:t>
                </a:r>
              </a:p>
            </p:txBody>
          </p:sp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45CF584A-91F6-C5A2-9816-93B56FEA54C2}"/>
                  </a:ext>
                </a:extLst>
              </p:cNvPr>
              <p:cNvSpPr/>
              <p:nvPr/>
            </p:nvSpPr>
            <p:spPr>
              <a:xfrm>
                <a:off x="6424065" y="4260009"/>
                <a:ext cx="831850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Underlying Cause</a:t>
                </a: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3EAB13FF-666C-340E-8DDB-B477B3A5C3C2}"/>
                </a:ext>
              </a:extLst>
            </p:cNvPr>
            <p:cNvGrpSpPr/>
            <p:nvPr/>
          </p:nvGrpSpPr>
          <p:grpSpPr>
            <a:xfrm>
              <a:off x="7289129" y="2037436"/>
              <a:ext cx="1079999" cy="792000"/>
              <a:chOff x="7579364" y="3924334"/>
              <a:chExt cx="1079999" cy="792000"/>
            </a:xfrm>
          </p:grpSpPr>
          <p:sp>
            <p:nvSpPr>
              <p:cNvPr id="146" name="Round Same-side Corner of Rectangle 145">
                <a:extLst>
                  <a:ext uri="{FF2B5EF4-FFF2-40B4-BE49-F238E27FC236}">
                    <a16:creationId xmlns:a16="http://schemas.microsoft.com/office/drawing/2014/main" id="{4771BBF0-1EB7-89CB-95A6-F771F4957BB7}"/>
                  </a:ext>
                </a:extLst>
              </p:cNvPr>
              <p:cNvSpPr/>
              <p:nvPr/>
            </p:nvSpPr>
            <p:spPr>
              <a:xfrm>
                <a:off x="7579364" y="3924334"/>
                <a:ext cx="1079999" cy="792000"/>
              </a:xfrm>
              <a:prstGeom prst="round2SameRect">
                <a:avLst>
                  <a:gd name="adj1" fmla="val 2945"/>
                  <a:gd name="adj2" fmla="val 4028"/>
                </a:avLst>
              </a:prstGeom>
              <a:solidFill>
                <a:srgbClr val="00B0F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Round Same-side Corner of Rectangle 146">
                <a:extLst>
                  <a:ext uri="{FF2B5EF4-FFF2-40B4-BE49-F238E27FC236}">
                    <a16:creationId xmlns:a16="http://schemas.microsoft.com/office/drawing/2014/main" id="{36CD6F0C-7FCD-6A5F-C8AF-F5D334DB6F7A}"/>
                  </a:ext>
                </a:extLst>
              </p:cNvPr>
              <p:cNvSpPr/>
              <p:nvPr/>
            </p:nvSpPr>
            <p:spPr>
              <a:xfrm flipH="1">
                <a:off x="8498455" y="4543108"/>
                <a:ext cx="111689" cy="1224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72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FD608949-7C94-D335-23AA-D94DA145428B}"/>
                  </a:ext>
                </a:extLst>
              </p:cNvPr>
              <p:cNvSpPr txBox="1"/>
              <p:nvPr/>
            </p:nvSpPr>
            <p:spPr>
              <a:xfrm>
                <a:off x="7638144" y="3970087"/>
                <a:ext cx="972000" cy="54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00B050"/>
                </a:solidFill>
              </a:ln>
            </p:spPr>
            <p:txBody>
              <a:bodyPr wrap="square" lIns="36000" rIns="36000" bIns="36000" rtlCol="0" anchor="ctr" anchorCtr="0">
                <a:normAutofit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The state, condition, situation that led to the IC.</a:t>
                </a:r>
              </a:p>
            </p:txBody>
          </p:sp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50C68946-9E27-028E-F59D-A72EC92A6B1D}"/>
                  </a:ext>
                </a:extLst>
              </p:cNvPr>
              <p:cNvSpPr/>
              <p:nvPr/>
            </p:nvSpPr>
            <p:spPr>
              <a:xfrm>
                <a:off x="7749269" y="4543133"/>
                <a:ext cx="610506" cy="12065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36000" rIns="0" bIns="36000" rtlCol="0" anchor="ctr">
                <a:noAutofit/>
              </a:bodyPr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  <a:latin typeface="Helvetica" pitchFamily="2" charset="0"/>
                  </a:rPr>
                  <a:t>Precondition</a:t>
                </a:r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CB15F35-FBB8-191D-7917-9DE95D34ADD7}"/>
              </a:ext>
            </a:extLst>
          </p:cNvPr>
          <p:cNvGrpSpPr/>
          <p:nvPr/>
        </p:nvGrpSpPr>
        <p:grpSpPr>
          <a:xfrm>
            <a:off x="7184701" y="651653"/>
            <a:ext cx="1082136" cy="792000"/>
            <a:chOff x="7184701" y="651653"/>
            <a:chExt cx="1082136" cy="792000"/>
          </a:xfrm>
        </p:grpSpPr>
        <p:sp>
          <p:nvSpPr>
            <p:cNvPr id="157" name="Round Same-side Corner of Rectangle 156">
              <a:extLst>
                <a:ext uri="{FF2B5EF4-FFF2-40B4-BE49-F238E27FC236}">
                  <a16:creationId xmlns:a16="http://schemas.microsoft.com/office/drawing/2014/main" id="{614846EC-0910-243A-5A58-818EBD1B4074}"/>
                </a:ext>
              </a:extLst>
            </p:cNvPr>
            <p:cNvSpPr/>
            <p:nvPr/>
          </p:nvSpPr>
          <p:spPr>
            <a:xfrm rot="16200000">
              <a:off x="7058701" y="777653"/>
              <a:ext cx="792000" cy="540000"/>
            </a:xfrm>
            <a:prstGeom prst="round2SameRect">
              <a:avLst>
                <a:gd name="adj1" fmla="val 2945"/>
                <a:gd name="adj2" fmla="val 20"/>
              </a:avLst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52" name="Round Same-side Corner of Rectangle 151">
              <a:extLst>
                <a:ext uri="{FF2B5EF4-FFF2-40B4-BE49-F238E27FC236}">
                  <a16:creationId xmlns:a16="http://schemas.microsoft.com/office/drawing/2014/main" id="{6B652A16-CDD4-F738-576F-6F62139DD93A}"/>
                </a:ext>
              </a:extLst>
            </p:cNvPr>
            <p:cNvSpPr/>
            <p:nvPr/>
          </p:nvSpPr>
          <p:spPr>
            <a:xfrm rot="16200000">
              <a:off x="7599769" y="776585"/>
              <a:ext cx="792000" cy="542136"/>
            </a:xfrm>
            <a:prstGeom prst="round2SameRect">
              <a:avLst>
                <a:gd name="adj1" fmla="val 0"/>
                <a:gd name="adj2" fmla="val 4028"/>
              </a:avLst>
            </a:prstGeom>
            <a:solidFill>
              <a:srgbClr val="00B05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53" name="Round Same-side Corner of Rectangle 152">
              <a:extLst>
                <a:ext uri="{FF2B5EF4-FFF2-40B4-BE49-F238E27FC236}">
                  <a16:creationId xmlns:a16="http://schemas.microsoft.com/office/drawing/2014/main" id="{72584D4C-818C-528A-5C05-86A3D458954D}"/>
                </a:ext>
              </a:extLst>
            </p:cNvPr>
            <p:cNvSpPr/>
            <p:nvPr/>
          </p:nvSpPr>
          <p:spPr>
            <a:xfrm flipH="1">
              <a:off x="7233941" y="1293891"/>
              <a:ext cx="104581" cy="108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54" name="Round Same-side Corner of Rectangle 153">
              <a:extLst>
                <a:ext uri="{FF2B5EF4-FFF2-40B4-BE49-F238E27FC236}">
                  <a16:creationId xmlns:a16="http://schemas.microsoft.com/office/drawing/2014/main" id="{CE467196-6C4F-E133-A12E-EF3638BA19C9}"/>
                </a:ext>
              </a:extLst>
            </p:cNvPr>
            <p:cNvSpPr/>
            <p:nvPr/>
          </p:nvSpPr>
          <p:spPr>
            <a:xfrm flipH="1">
              <a:off x="7335238" y="1293891"/>
              <a:ext cx="360000" cy="108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EVNT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13F3D1AA-8D9B-0E8E-3E61-994A3570F3B0}"/>
                </a:ext>
              </a:extLst>
            </p:cNvPr>
            <p:cNvSpPr txBox="1"/>
            <p:nvPr/>
          </p:nvSpPr>
          <p:spPr>
            <a:xfrm>
              <a:off x="7238065" y="707115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 fontScale="92500"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Description of event showing state of</a:t>
              </a:r>
            </a:p>
            <a:p>
              <a:pPr algn="ctr"/>
              <a:r>
                <a:rPr lang="en-GB" sz="800" dirty="0">
                  <a:latin typeface="Helvetica" pitchFamily="2" charset="0"/>
                </a:rPr>
                <a:t>object after being harmed.</a:t>
              </a:r>
            </a:p>
          </p:txBody>
        </p:sp>
        <p:sp>
          <p:nvSpPr>
            <p:cNvPr id="161" name="Round Same-side Corner of Rectangle 160">
              <a:extLst>
                <a:ext uri="{FF2B5EF4-FFF2-40B4-BE49-F238E27FC236}">
                  <a16:creationId xmlns:a16="http://schemas.microsoft.com/office/drawing/2014/main" id="{55E70C93-0E73-0AC6-D182-7842AC54AD81}"/>
                </a:ext>
              </a:extLst>
            </p:cNvPr>
            <p:cNvSpPr/>
            <p:nvPr/>
          </p:nvSpPr>
          <p:spPr>
            <a:xfrm flipH="1">
              <a:off x="8116300" y="1293891"/>
              <a:ext cx="101713" cy="108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62" name="Round Same-side Corner of Rectangle 161">
              <a:extLst>
                <a:ext uri="{FF2B5EF4-FFF2-40B4-BE49-F238E27FC236}">
                  <a16:creationId xmlns:a16="http://schemas.microsoft.com/office/drawing/2014/main" id="{D388B312-92D2-4EC0-9DE0-568EC90BB5A2}"/>
                </a:ext>
              </a:extLst>
            </p:cNvPr>
            <p:cNvSpPr/>
            <p:nvPr/>
          </p:nvSpPr>
          <p:spPr>
            <a:xfrm flipH="1">
              <a:off x="7750934" y="1293891"/>
              <a:ext cx="365454" cy="108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OBJT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4134A0C-67AC-F442-125A-313C555147C7}"/>
              </a:ext>
            </a:extLst>
          </p:cNvPr>
          <p:cNvGrpSpPr/>
          <p:nvPr/>
        </p:nvGrpSpPr>
        <p:grpSpPr>
          <a:xfrm>
            <a:off x="5728279" y="649960"/>
            <a:ext cx="1078144" cy="792001"/>
            <a:chOff x="5728279" y="649960"/>
            <a:chExt cx="1078144" cy="792001"/>
          </a:xfrm>
        </p:grpSpPr>
        <p:sp>
          <p:nvSpPr>
            <p:cNvPr id="3" name="Round Same-side Corner of Rectangle 2">
              <a:extLst>
                <a:ext uri="{FF2B5EF4-FFF2-40B4-BE49-F238E27FC236}">
                  <a16:creationId xmlns:a16="http://schemas.microsoft.com/office/drawing/2014/main" id="{323613B1-07E6-E242-12B4-4BDA8B1C2781}"/>
                </a:ext>
              </a:extLst>
            </p:cNvPr>
            <p:cNvSpPr/>
            <p:nvPr/>
          </p:nvSpPr>
          <p:spPr>
            <a:xfrm rot="16200000">
              <a:off x="5602279" y="775960"/>
              <a:ext cx="792000" cy="540000"/>
            </a:xfrm>
            <a:prstGeom prst="round2SameRect">
              <a:avLst>
                <a:gd name="adj1" fmla="val 2945"/>
                <a:gd name="adj2" fmla="val 20"/>
              </a:avLst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72" name="Round Same-side Corner of Rectangle 171">
              <a:extLst>
                <a:ext uri="{FF2B5EF4-FFF2-40B4-BE49-F238E27FC236}">
                  <a16:creationId xmlns:a16="http://schemas.microsoft.com/office/drawing/2014/main" id="{E751CC3E-2562-9185-3001-D403DCB11783}"/>
                </a:ext>
              </a:extLst>
            </p:cNvPr>
            <p:cNvSpPr/>
            <p:nvPr/>
          </p:nvSpPr>
          <p:spPr>
            <a:xfrm rot="16200000">
              <a:off x="6140421" y="775960"/>
              <a:ext cx="792001" cy="540002"/>
            </a:xfrm>
            <a:prstGeom prst="round2SameRect">
              <a:avLst>
                <a:gd name="adj1" fmla="val 0"/>
                <a:gd name="adj2" fmla="val 4028"/>
              </a:avLst>
            </a:prstGeom>
            <a:pattFill prst="wdDnDiag">
              <a:fgClr>
                <a:schemeClr val="tx1">
                  <a:lumMod val="95000"/>
                  <a:lumOff val="5000"/>
                </a:schemeClr>
              </a:fgClr>
              <a:bgClr>
                <a:srgbClr val="FFFF00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67" name="Round Same-side Corner of Rectangle 166">
              <a:extLst>
                <a:ext uri="{FF2B5EF4-FFF2-40B4-BE49-F238E27FC236}">
                  <a16:creationId xmlns:a16="http://schemas.microsoft.com/office/drawing/2014/main" id="{B17D6AB4-D75A-2AC7-8B74-5EDD5F7FFF53}"/>
                </a:ext>
              </a:extLst>
            </p:cNvPr>
            <p:cNvSpPr/>
            <p:nvPr/>
          </p:nvSpPr>
          <p:spPr>
            <a:xfrm flipH="1">
              <a:off x="5886537" y="1294093"/>
              <a:ext cx="360000" cy="108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EVNT</a:t>
              </a: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6B6F2D8C-744C-105D-2BE4-F150C3CF3CD5}"/>
                </a:ext>
              </a:extLst>
            </p:cNvPr>
            <p:cNvSpPr txBox="1"/>
            <p:nvPr/>
          </p:nvSpPr>
          <p:spPr>
            <a:xfrm>
              <a:off x="5781911" y="707116"/>
              <a:ext cx="972000" cy="54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rgbClr val="00B050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Description of event / agent</a:t>
              </a:r>
            </a:p>
          </p:txBody>
        </p:sp>
        <p:sp>
          <p:nvSpPr>
            <p:cNvPr id="170" name="Round Same-side Corner of Rectangle 169">
              <a:extLst>
                <a:ext uri="{FF2B5EF4-FFF2-40B4-BE49-F238E27FC236}">
                  <a16:creationId xmlns:a16="http://schemas.microsoft.com/office/drawing/2014/main" id="{DBB7A9E8-570D-08F3-FDDF-371FEEE3CB2B}"/>
                </a:ext>
              </a:extLst>
            </p:cNvPr>
            <p:cNvSpPr/>
            <p:nvPr/>
          </p:nvSpPr>
          <p:spPr>
            <a:xfrm flipH="1">
              <a:off x="6660146" y="1294093"/>
              <a:ext cx="101713" cy="108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71" name="Round Same-side Corner of Rectangle 170">
              <a:extLst>
                <a:ext uri="{FF2B5EF4-FFF2-40B4-BE49-F238E27FC236}">
                  <a16:creationId xmlns:a16="http://schemas.microsoft.com/office/drawing/2014/main" id="{D99DAFC1-B56C-0C9C-4494-DF733858A216}"/>
                </a:ext>
              </a:extLst>
            </p:cNvPr>
            <p:cNvSpPr/>
            <p:nvPr/>
          </p:nvSpPr>
          <p:spPr>
            <a:xfrm flipH="1">
              <a:off x="6294780" y="1294093"/>
              <a:ext cx="365454" cy="108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AGNT</a:t>
              </a:r>
            </a:p>
          </p:txBody>
        </p:sp>
        <p:sp>
          <p:nvSpPr>
            <p:cNvPr id="166" name="Round Same-side Corner of Rectangle 165">
              <a:extLst>
                <a:ext uri="{FF2B5EF4-FFF2-40B4-BE49-F238E27FC236}">
                  <a16:creationId xmlns:a16="http://schemas.microsoft.com/office/drawing/2014/main" id="{4D673472-97F6-CDD9-7862-F0268A33CCF5}"/>
                </a:ext>
              </a:extLst>
            </p:cNvPr>
            <p:cNvSpPr/>
            <p:nvPr/>
          </p:nvSpPr>
          <p:spPr>
            <a:xfrm flipH="1">
              <a:off x="5783009" y="1294093"/>
              <a:ext cx="104581" cy="108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1</a:t>
              </a:r>
            </a:p>
          </p:txBody>
        </p:sp>
      </p:grp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66069D55-9093-0AEF-C421-47A2289AE3E8}"/>
              </a:ext>
            </a:extLst>
          </p:cNvPr>
          <p:cNvGrpSpPr/>
          <p:nvPr/>
        </p:nvGrpSpPr>
        <p:grpSpPr>
          <a:xfrm>
            <a:off x="4834116" y="3372202"/>
            <a:ext cx="720000" cy="654645"/>
            <a:chOff x="4396800" y="3843408"/>
            <a:chExt cx="720000" cy="654645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4434C068-6631-E1C7-C4EC-083791397863}"/>
                </a:ext>
              </a:extLst>
            </p:cNvPr>
            <p:cNvSpPr txBox="1"/>
            <p:nvPr/>
          </p:nvSpPr>
          <p:spPr>
            <a:xfrm>
              <a:off x="4396800" y="3843408"/>
              <a:ext cx="720000" cy="36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Description of barrier</a:t>
              </a:r>
            </a:p>
          </p:txBody>
        </p:sp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id="{63535A80-8C34-D6FB-4C29-77E56E7B436A}"/>
                </a:ext>
              </a:extLst>
            </p:cNvPr>
            <p:cNvGrpSpPr/>
            <p:nvPr/>
          </p:nvGrpSpPr>
          <p:grpSpPr>
            <a:xfrm>
              <a:off x="4618406" y="4203408"/>
              <a:ext cx="276789" cy="294645"/>
              <a:chOff x="1207492" y="5524110"/>
              <a:chExt cx="276789" cy="294645"/>
            </a:xfrm>
          </p:grpSpPr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CDC7FFEE-5912-573D-D2AA-2BD151FBD0D4}"/>
                  </a:ext>
                </a:extLst>
              </p:cNvPr>
              <p:cNvSpPr/>
              <p:nvPr/>
            </p:nvSpPr>
            <p:spPr>
              <a:xfrm>
                <a:off x="1281964" y="5524110"/>
                <a:ext cx="127845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3272A4F3-56F6-A13B-33AC-13D539498312}"/>
                  </a:ext>
                </a:extLst>
              </p:cNvPr>
              <p:cNvSpPr/>
              <p:nvPr/>
            </p:nvSpPr>
            <p:spPr>
              <a:xfrm>
                <a:off x="1281964" y="5681955"/>
                <a:ext cx="127845" cy="1368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92" name="Straight Connector 191">
                <a:extLst>
                  <a:ext uri="{FF2B5EF4-FFF2-40B4-BE49-F238E27FC236}">
                    <a16:creationId xmlns:a16="http://schemas.microsoft.com/office/drawing/2014/main" id="{11B4CA8A-855C-3E5C-F932-8BAE29280A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07492" y="5656028"/>
                <a:ext cx="27678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3" name="Oval 192">
                <a:extLst>
                  <a:ext uri="{FF2B5EF4-FFF2-40B4-BE49-F238E27FC236}">
                    <a16:creationId xmlns:a16="http://schemas.microsoft.com/office/drawing/2014/main" id="{815E6471-0BAD-4562-2CE7-3CDE7E1EB37F}"/>
                  </a:ext>
                </a:extLst>
              </p:cNvPr>
              <p:cNvSpPr/>
              <p:nvPr/>
            </p:nvSpPr>
            <p:spPr>
              <a:xfrm>
                <a:off x="1289365" y="5691708"/>
                <a:ext cx="113043" cy="113043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sp>
        <p:nvSpPr>
          <p:cNvPr id="208" name="TextBox 207">
            <a:extLst>
              <a:ext uri="{FF2B5EF4-FFF2-40B4-BE49-F238E27FC236}">
                <a16:creationId xmlns:a16="http://schemas.microsoft.com/office/drawing/2014/main" id="{369CDFC5-C942-02C8-134E-D97147BEC29E}"/>
              </a:ext>
            </a:extLst>
          </p:cNvPr>
          <p:cNvSpPr txBox="1"/>
          <p:nvPr/>
        </p:nvSpPr>
        <p:spPr>
          <a:xfrm>
            <a:off x="4193672" y="4513207"/>
            <a:ext cx="720000" cy="3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36000" rIns="36000" bIns="36000" rtlCol="0" anchor="ctr" anchorCtr="0">
            <a:normAutofit/>
          </a:bodyPr>
          <a:lstStyle/>
          <a:p>
            <a:pPr algn="ctr"/>
            <a:r>
              <a:rPr lang="en-GB" sz="800" dirty="0">
                <a:latin typeface="Helvetica" pitchFamily="2" charset="0"/>
              </a:rPr>
              <a:t>Description of barrier</a:t>
            </a:r>
          </a:p>
        </p:txBody>
      </p:sp>
      <p:grpSp>
        <p:nvGrpSpPr>
          <p:cNvPr id="231" name="Group 230">
            <a:extLst>
              <a:ext uri="{FF2B5EF4-FFF2-40B4-BE49-F238E27FC236}">
                <a16:creationId xmlns:a16="http://schemas.microsoft.com/office/drawing/2014/main" id="{637E31D9-7B11-0A87-3902-3853E0B93E58}"/>
              </a:ext>
            </a:extLst>
          </p:cNvPr>
          <p:cNvGrpSpPr/>
          <p:nvPr/>
        </p:nvGrpSpPr>
        <p:grpSpPr>
          <a:xfrm>
            <a:off x="5926446" y="3372202"/>
            <a:ext cx="720000" cy="654645"/>
            <a:chOff x="5489130" y="3853930"/>
            <a:chExt cx="720000" cy="654645"/>
          </a:xfrm>
        </p:grpSpPr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0630AFC6-26F0-F476-ADB5-4E397341BF8B}"/>
                </a:ext>
              </a:extLst>
            </p:cNvPr>
            <p:cNvGrpSpPr/>
            <p:nvPr/>
          </p:nvGrpSpPr>
          <p:grpSpPr>
            <a:xfrm>
              <a:off x="5710736" y="4213930"/>
              <a:ext cx="276789" cy="294645"/>
              <a:chOff x="1889789" y="5510106"/>
              <a:chExt cx="276789" cy="294645"/>
            </a:xfrm>
          </p:grpSpPr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989FE91D-2D81-0BCC-AC29-2B66609AC8E9}"/>
                  </a:ext>
                </a:extLst>
              </p:cNvPr>
              <p:cNvSpPr/>
              <p:nvPr/>
            </p:nvSpPr>
            <p:spPr>
              <a:xfrm>
                <a:off x="1964261" y="5510106"/>
                <a:ext cx="127845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51703AC6-7C87-107B-3F21-A403D1EEA003}"/>
                  </a:ext>
                </a:extLst>
              </p:cNvPr>
              <p:cNvSpPr/>
              <p:nvPr/>
            </p:nvSpPr>
            <p:spPr>
              <a:xfrm>
                <a:off x="1964261" y="5667951"/>
                <a:ext cx="127845" cy="13680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2D30EF82-5DE7-C7AF-72BB-BE339D9149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89789" y="5642024"/>
                <a:ext cx="27678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8" name="Oval 197">
                <a:extLst>
                  <a:ext uri="{FF2B5EF4-FFF2-40B4-BE49-F238E27FC236}">
                    <a16:creationId xmlns:a16="http://schemas.microsoft.com/office/drawing/2014/main" id="{4A6050EC-87F9-C1C8-1786-135765C6425C}"/>
                  </a:ext>
                </a:extLst>
              </p:cNvPr>
              <p:cNvSpPr/>
              <p:nvPr/>
            </p:nvSpPr>
            <p:spPr>
              <a:xfrm>
                <a:off x="1971662" y="5677704"/>
                <a:ext cx="113043" cy="113043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B7F2828C-D2AB-6553-7585-D3B564EC36D4}"/>
                </a:ext>
              </a:extLst>
            </p:cNvPr>
            <p:cNvSpPr txBox="1"/>
            <p:nvPr/>
          </p:nvSpPr>
          <p:spPr>
            <a:xfrm>
              <a:off x="5489130" y="3853930"/>
              <a:ext cx="720000" cy="36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Description of barrier</a:t>
              </a:r>
            </a:p>
          </p:txBody>
        </p:sp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CC100CAE-423C-AC62-AE39-D88B4F4A4CE6}"/>
              </a:ext>
            </a:extLst>
          </p:cNvPr>
          <p:cNvGrpSpPr/>
          <p:nvPr/>
        </p:nvGrpSpPr>
        <p:grpSpPr>
          <a:xfrm>
            <a:off x="6990154" y="3372202"/>
            <a:ext cx="720000" cy="654645"/>
            <a:chOff x="6552838" y="3828003"/>
            <a:chExt cx="720000" cy="654645"/>
          </a:xfrm>
        </p:grpSpPr>
        <p:grpSp>
          <p:nvGrpSpPr>
            <p:cNvPr id="206" name="Group 205">
              <a:extLst>
                <a:ext uri="{FF2B5EF4-FFF2-40B4-BE49-F238E27FC236}">
                  <a16:creationId xmlns:a16="http://schemas.microsoft.com/office/drawing/2014/main" id="{BB414383-4628-70D1-0A7F-3ECFD2D39DE5}"/>
                </a:ext>
              </a:extLst>
            </p:cNvPr>
            <p:cNvGrpSpPr/>
            <p:nvPr/>
          </p:nvGrpSpPr>
          <p:grpSpPr>
            <a:xfrm>
              <a:off x="6774444" y="4188003"/>
              <a:ext cx="276789" cy="294645"/>
              <a:chOff x="2411376" y="5510106"/>
              <a:chExt cx="276789" cy="294645"/>
            </a:xfrm>
          </p:grpSpPr>
          <p:sp>
            <p:nvSpPr>
              <p:cNvPr id="200" name="Rectangle 199">
                <a:extLst>
                  <a:ext uri="{FF2B5EF4-FFF2-40B4-BE49-F238E27FC236}">
                    <a16:creationId xmlns:a16="http://schemas.microsoft.com/office/drawing/2014/main" id="{62561C03-0336-9396-6F0A-2C40A8F15AAD}"/>
                  </a:ext>
                </a:extLst>
              </p:cNvPr>
              <p:cNvSpPr/>
              <p:nvPr/>
            </p:nvSpPr>
            <p:spPr>
              <a:xfrm>
                <a:off x="2485848" y="5510106"/>
                <a:ext cx="127845" cy="10800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1" name="Rectangle 200">
                <a:extLst>
                  <a:ext uri="{FF2B5EF4-FFF2-40B4-BE49-F238E27FC236}">
                    <a16:creationId xmlns:a16="http://schemas.microsoft.com/office/drawing/2014/main" id="{475381AE-1EC9-A210-6910-8AE4CEFD084F}"/>
                  </a:ext>
                </a:extLst>
              </p:cNvPr>
              <p:cNvSpPr/>
              <p:nvPr/>
            </p:nvSpPr>
            <p:spPr>
              <a:xfrm>
                <a:off x="2485848" y="5667951"/>
                <a:ext cx="127845" cy="13680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02" name="Straight Connector 201">
                <a:extLst>
                  <a:ext uri="{FF2B5EF4-FFF2-40B4-BE49-F238E27FC236}">
                    <a16:creationId xmlns:a16="http://schemas.microsoft.com/office/drawing/2014/main" id="{29297AC8-79E5-F3FF-F11C-36930EDE9A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11376" y="5642024"/>
                <a:ext cx="27678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3" name="Oval 202">
                <a:extLst>
                  <a:ext uri="{FF2B5EF4-FFF2-40B4-BE49-F238E27FC236}">
                    <a16:creationId xmlns:a16="http://schemas.microsoft.com/office/drawing/2014/main" id="{6E22B831-06C9-6EA9-CE1A-AD1EC1099EBB}"/>
                  </a:ext>
                </a:extLst>
              </p:cNvPr>
              <p:cNvSpPr/>
              <p:nvPr/>
            </p:nvSpPr>
            <p:spPr>
              <a:xfrm>
                <a:off x="2493249" y="5677704"/>
                <a:ext cx="113043" cy="113043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9FDAC76C-9B2A-9BB2-03A1-4906FDD8E863}"/>
                </a:ext>
              </a:extLst>
            </p:cNvPr>
            <p:cNvSpPr txBox="1"/>
            <p:nvPr/>
          </p:nvSpPr>
          <p:spPr>
            <a:xfrm>
              <a:off x="6552838" y="3828003"/>
              <a:ext cx="720000" cy="36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Description of barrier</a:t>
              </a:r>
            </a:p>
          </p:txBody>
        </p:sp>
      </p:grpSp>
      <p:grpSp>
        <p:nvGrpSpPr>
          <p:cNvPr id="254" name="Group 253">
            <a:extLst>
              <a:ext uri="{FF2B5EF4-FFF2-40B4-BE49-F238E27FC236}">
                <a16:creationId xmlns:a16="http://schemas.microsoft.com/office/drawing/2014/main" id="{F6A97609-4A10-6D1A-B8A8-07E9A609D559}"/>
              </a:ext>
            </a:extLst>
          </p:cNvPr>
          <p:cNvGrpSpPr/>
          <p:nvPr/>
        </p:nvGrpSpPr>
        <p:grpSpPr>
          <a:xfrm>
            <a:off x="2649481" y="3374453"/>
            <a:ext cx="720000" cy="650142"/>
            <a:chOff x="1907624" y="3818250"/>
            <a:chExt cx="720000" cy="650142"/>
          </a:xfrm>
        </p:grpSpPr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EC713E46-426A-D6EA-E286-6C5C90B57051}"/>
                </a:ext>
              </a:extLst>
            </p:cNvPr>
            <p:cNvGrpSpPr/>
            <p:nvPr/>
          </p:nvGrpSpPr>
          <p:grpSpPr>
            <a:xfrm>
              <a:off x="2129230" y="3818250"/>
              <a:ext cx="276789" cy="290142"/>
              <a:chOff x="1930765" y="4797425"/>
              <a:chExt cx="276789" cy="290142"/>
            </a:xfrm>
          </p:grpSpPr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FCB7610F-DA24-71FF-25FE-A562A1920F8E}"/>
                  </a:ext>
                </a:extLst>
              </p:cNvPr>
              <p:cNvSpPr/>
              <p:nvPr/>
            </p:nvSpPr>
            <p:spPr>
              <a:xfrm>
                <a:off x="2005237" y="4979567"/>
                <a:ext cx="127845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9CCF63AF-2704-9245-8D4D-BB2A07566C5A}"/>
                  </a:ext>
                </a:extLst>
              </p:cNvPr>
              <p:cNvSpPr/>
              <p:nvPr/>
            </p:nvSpPr>
            <p:spPr>
              <a:xfrm>
                <a:off x="2005237" y="4797425"/>
                <a:ext cx="127845" cy="13680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49690E4F-6727-F10F-9E76-3E1FF7DAEE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0765" y="4958823"/>
                <a:ext cx="27678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id="{EB9E7237-8A7A-3F11-3EAD-F352F202CA18}"/>
                  </a:ext>
                </a:extLst>
              </p:cNvPr>
              <p:cNvSpPr/>
              <p:nvPr/>
            </p:nvSpPr>
            <p:spPr>
              <a:xfrm>
                <a:off x="2012638" y="4807178"/>
                <a:ext cx="113043" cy="113043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326651BE-77E9-FBA6-922B-758E407EC72F}"/>
                </a:ext>
              </a:extLst>
            </p:cNvPr>
            <p:cNvSpPr txBox="1"/>
            <p:nvPr/>
          </p:nvSpPr>
          <p:spPr>
            <a:xfrm>
              <a:off x="1907624" y="4108392"/>
              <a:ext cx="720000" cy="36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Description of barrier</a:t>
              </a:r>
            </a:p>
          </p:txBody>
        </p:sp>
      </p:grpSp>
      <p:grpSp>
        <p:nvGrpSpPr>
          <p:cNvPr id="253" name="Group 252">
            <a:extLst>
              <a:ext uri="{FF2B5EF4-FFF2-40B4-BE49-F238E27FC236}">
                <a16:creationId xmlns:a16="http://schemas.microsoft.com/office/drawing/2014/main" id="{ABF76318-4FAB-67E2-9425-4612C5620B0F}"/>
              </a:ext>
            </a:extLst>
          </p:cNvPr>
          <p:cNvGrpSpPr/>
          <p:nvPr/>
        </p:nvGrpSpPr>
        <p:grpSpPr>
          <a:xfrm>
            <a:off x="3509973" y="3374453"/>
            <a:ext cx="720000" cy="650142"/>
            <a:chOff x="3006652" y="3790139"/>
            <a:chExt cx="720000" cy="650142"/>
          </a:xfrm>
        </p:grpSpPr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090FA355-958F-4DB8-CD89-9B1A7B5B404F}"/>
                </a:ext>
              </a:extLst>
            </p:cNvPr>
            <p:cNvGrpSpPr/>
            <p:nvPr/>
          </p:nvGrpSpPr>
          <p:grpSpPr>
            <a:xfrm>
              <a:off x="3225953" y="3790139"/>
              <a:ext cx="276789" cy="290142"/>
              <a:chOff x="1930765" y="4797425"/>
              <a:chExt cx="276789" cy="290142"/>
            </a:xfrm>
          </p:grpSpPr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id="{5EB2CBC7-B943-046B-74E1-C1BDCE5BB790}"/>
                  </a:ext>
                </a:extLst>
              </p:cNvPr>
              <p:cNvSpPr/>
              <p:nvPr/>
            </p:nvSpPr>
            <p:spPr>
              <a:xfrm>
                <a:off x="2005237" y="4979567"/>
                <a:ext cx="127845" cy="10800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AA746AED-4E53-F5F5-A339-BC0EAE4B10B9}"/>
                  </a:ext>
                </a:extLst>
              </p:cNvPr>
              <p:cNvSpPr/>
              <p:nvPr/>
            </p:nvSpPr>
            <p:spPr>
              <a:xfrm>
                <a:off x="2005237" y="4797425"/>
                <a:ext cx="127845" cy="136800"/>
              </a:xfrm>
              <a:prstGeom prst="rect">
                <a:avLst/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id="{EA0E00FB-805B-9BE6-BB91-8BFA8E0C65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0765" y="4958823"/>
                <a:ext cx="27678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8" name="Oval 187">
                <a:extLst>
                  <a:ext uri="{FF2B5EF4-FFF2-40B4-BE49-F238E27FC236}">
                    <a16:creationId xmlns:a16="http://schemas.microsoft.com/office/drawing/2014/main" id="{979DA4C2-51B2-0A54-C6E1-626845B21868}"/>
                  </a:ext>
                </a:extLst>
              </p:cNvPr>
              <p:cNvSpPr/>
              <p:nvPr/>
            </p:nvSpPr>
            <p:spPr>
              <a:xfrm>
                <a:off x="2012638" y="4807178"/>
                <a:ext cx="113043" cy="113043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CC37A968-668F-E3AE-35DC-1DA3573F57DD}"/>
                </a:ext>
              </a:extLst>
            </p:cNvPr>
            <p:cNvSpPr txBox="1"/>
            <p:nvPr/>
          </p:nvSpPr>
          <p:spPr>
            <a:xfrm>
              <a:off x="3006652" y="4080281"/>
              <a:ext cx="720000" cy="36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Description of barrier</a:t>
              </a:r>
            </a:p>
          </p:txBody>
        </p:sp>
      </p:grp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B81C7205-3C83-2F02-0F2A-7512A32FDE4B}"/>
              </a:ext>
            </a:extLst>
          </p:cNvPr>
          <p:cNvGrpSpPr/>
          <p:nvPr/>
        </p:nvGrpSpPr>
        <p:grpSpPr>
          <a:xfrm>
            <a:off x="5166494" y="4509234"/>
            <a:ext cx="276789" cy="294645"/>
            <a:chOff x="1207492" y="5524110"/>
            <a:chExt cx="276789" cy="294645"/>
          </a:xfrm>
        </p:grpSpPr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55635C9B-376C-EB12-E737-C9C906B0DDD2}"/>
                </a:ext>
              </a:extLst>
            </p:cNvPr>
            <p:cNvSpPr/>
            <p:nvPr/>
          </p:nvSpPr>
          <p:spPr>
            <a:xfrm>
              <a:off x="1281964" y="5524110"/>
              <a:ext cx="127845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8D06B1A8-FED6-7A21-6C29-C686DEA31E22}"/>
                </a:ext>
              </a:extLst>
            </p:cNvPr>
            <p:cNvSpPr/>
            <p:nvPr/>
          </p:nvSpPr>
          <p:spPr>
            <a:xfrm>
              <a:off x="1281964" y="5681955"/>
              <a:ext cx="127845" cy="1368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E7377EBB-7A0D-D823-2D52-AEE14C8B2611}"/>
                </a:ext>
              </a:extLst>
            </p:cNvPr>
            <p:cNvCxnSpPr>
              <a:cxnSpLocks/>
            </p:cNvCxnSpPr>
            <p:nvPr/>
          </p:nvCxnSpPr>
          <p:spPr>
            <a:xfrm>
              <a:off x="1207492" y="5656028"/>
              <a:ext cx="2767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320BC652-1E06-CD41-7FFA-737D7D9900EB}"/>
                </a:ext>
              </a:extLst>
            </p:cNvPr>
            <p:cNvSpPr/>
            <p:nvPr/>
          </p:nvSpPr>
          <p:spPr>
            <a:xfrm>
              <a:off x="1289365" y="5691708"/>
              <a:ext cx="113043" cy="11304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4B98F713-BC76-B0FE-4007-4F64C966219C}"/>
              </a:ext>
            </a:extLst>
          </p:cNvPr>
          <p:cNvGrpSpPr/>
          <p:nvPr/>
        </p:nvGrpSpPr>
        <p:grpSpPr>
          <a:xfrm>
            <a:off x="6321035" y="4509234"/>
            <a:ext cx="276789" cy="294645"/>
            <a:chOff x="1889789" y="5510106"/>
            <a:chExt cx="276789" cy="294645"/>
          </a:xfrm>
        </p:grpSpPr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4A6D751F-1CD3-12D2-FFC6-A35610B1810C}"/>
                </a:ext>
              </a:extLst>
            </p:cNvPr>
            <p:cNvSpPr/>
            <p:nvPr/>
          </p:nvSpPr>
          <p:spPr>
            <a:xfrm>
              <a:off x="1964261" y="5510106"/>
              <a:ext cx="127845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A69B6BF9-1847-29D3-770D-EFB832DCEA09}"/>
                </a:ext>
              </a:extLst>
            </p:cNvPr>
            <p:cNvSpPr/>
            <p:nvPr/>
          </p:nvSpPr>
          <p:spPr>
            <a:xfrm>
              <a:off x="1964261" y="5667951"/>
              <a:ext cx="127845" cy="1368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F4EC9893-24C7-4EB5-73AC-4C80AF7EB5C9}"/>
                </a:ext>
              </a:extLst>
            </p:cNvPr>
            <p:cNvCxnSpPr>
              <a:cxnSpLocks/>
            </p:cNvCxnSpPr>
            <p:nvPr/>
          </p:nvCxnSpPr>
          <p:spPr>
            <a:xfrm>
              <a:off x="1889789" y="5642024"/>
              <a:ext cx="2767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34165CFB-DDCC-6D33-612B-D8F57EE1AD90}"/>
                </a:ext>
              </a:extLst>
            </p:cNvPr>
            <p:cNvSpPr/>
            <p:nvPr/>
          </p:nvSpPr>
          <p:spPr>
            <a:xfrm>
              <a:off x="1971662" y="5677704"/>
              <a:ext cx="113043" cy="11304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AB1559FF-0CA3-EA2B-94AE-ED018EF69AD8}"/>
              </a:ext>
            </a:extLst>
          </p:cNvPr>
          <p:cNvGrpSpPr/>
          <p:nvPr/>
        </p:nvGrpSpPr>
        <p:grpSpPr>
          <a:xfrm>
            <a:off x="7317130" y="4509234"/>
            <a:ext cx="276789" cy="294645"/>
            <a:chOff x="2411376" y="5510106"/>
            <a:chExt cx="276789" cy="294645"/>
          </a:xfrm>
        </p:grpSpPr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id="{01F40F5A-7874-B9C3-54D2-50431A2C8886}"/>
                </a:ext>
              </a:extLst>
            </p:cNvPr>
            <p:cNvSpPr/>
            <p:nvPr/>
          </p:nvSpPr>
          <p:spPr>
            <a:xfrm>
              <a:off x="2485848" y="5510106"/>
              <a:ext cx="127845" cy="1080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C65AF61A-94E2-86FE-475E-CC07FB8E52BA}"/>
                </a:ext>
              </a:extLst>
            </p:cNvPr>
            <p:cNvSpPr/>
            <p:nvPr/>
          </p:nvSpPr>
          <p:spPr>
            <a:xfrm>
              <a:off x="2485848" y="5667951"/>
              <a:ext cx="127845" cy="1368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E2B56312-E2F6-2A7B-0529-B935F84CFAB1}"/>
                </a:ext>
              </a:extLst>
            </p:cNvPr>
            <p:cNvCxnSpPr>
              <a:cxnSpLocks/>
            </p:cNvCxnSpPr>
            <p:nvPr/>
          </p:nvCxnSpPr>
          <p:spPr>
            <a:xfrm>
              <a:off x="2411376" y="5642024"/>
              <a:ext cx="2767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44F43804-9078-3F36-A3BE-91DDA3F618EF}"/>
                </a:ext>
              </a:extLst>
            </p:cNvPr>
            <p:cNvSpPr/>
            <p:nvPr/>
          </p:nvSpPr>
          <p:spPr>
            <a:xfrm>
              <a:off x="2493249" y="5677704"/>
              <a:ext cx="113043" cy="11304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238" name="Group 237">
            <a:extLst>
              <a:ext uri="{FF2B5EF4-FFF2-40B4-BE49-F238E27FC236}">
                <a16:creationId xmlns:a16="http://schemas.microsoft.com/office/drawing/2014/main" id="{C15CADDC-8978-3119-7F9F-D2FFAACA39A7}"/>
              </a:ext>
            </a:extLst>
          </p:cNvPr>
          <p:cNvGrpSpPr/>
          <p:nvPr/>
        </p:nvGrpSpPr>
        <p:grpSpPr>
          <a:xfrm>
            <a:off x="1881907" y="4511485"/>
            <a:ext cx="276789" cy="290142"/>
            <a:chOff x="1930765" y="4797425"/>
            <a:chExt cx="276789" cy="290142"/>
          </a:xfrm>
        </p:grpSpPr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id="{39F99A3B-0008-3E50-02A9-D00A3C379461}"/>
                </a:ext>
              </a:extLst>
            </p:cNvPr>
            <p:cNvSpPr/>
            <p:nvPr/>
          </p:nvSpPr>
          <p:spPr>
            <a:xfrm>
              <a:off x="2005237" y="4979567"/>
              <a:ext cx="127845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AD8DEA9C-2855-FEBB-C5C0-3ACC397A1D45}"/>
                </a:ext>
              </a:extLst>
            </p:cNvPr>
            <p:cNvSpPr/>
            <p:nvPr/>
          </p:nvSpPr>
          <p:spPr>
            <a:xfrm>
              <a:off x="2005237" y="4797425"/>
              <a:ext cx="127845" cy="1368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7F3C8159-FAF9-5429-1B8C-B5084AFDF730}"/>
                </a:ext>
              </a:extLst>
            </p:cNvPr>
            <p:cNvCxnSpPr>
              <a:cxnSpLocks/>
            </p:cNvCxnSpPr>
            <p:nvPr/>
          </p:nvCxnSpPr>
          <p:spPr>
            <a:xfrm>
              <a:off x="1930765" y="4958823"/>
              <a:ext cx="2767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2" name="Oval 241">
              <a:extLst>
                <a:ext uri="{FF2B5EF4-FFF2-40B4-BE49-F238E27FC236}">
                  <a16:creationId xmlns:a16="http://schemas.microsoft.com/office/drawing/2014/main" id="{4416D0CB-917E-3FCC-BDD4-6E9F6218CC72}"/>
                </a:ext>
              </a:extLst>
            </p:cNvPr>
            <p:cNvSpPr/>
            <p:nvPr/>
          </p:nvSpPr>
          <p:spPr>
            <a:xfrm>
              <a:off x="2012638" y="4807178"/>
              <a:ext cx="113043" cy="11304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3FBF3D84-9722-9B32-E89D-E622EDA951CF}"/>
              </a:ext>
            </a:extLst>
          </p:cNvPr>
          <p:cNvGrpSpPr/>
          <p:nvPr/>
        </p:nvGrpSpPr>
        <p:grpSpPr>
          <a:xfrm>
            <a:off x="2768354" y="4511485"/>
            <a:ext cx="276789" cy="290142"/>
            <a:chOff x="1930765" y="4797425"/>
            <a:chExt cx="276789" cy="290142"/>
          </a:xfrm>
        </p:grpSpPr>
        <p:sp>
          <p:nvSpPr>
            <p:cNvPr id="244" name="Rectangle 243">
              <a:extLst>
                <a:ext uri="{FF2B5EF4-FFF2-40B4-BE49-F238E27FC236}">
                  <a16:creationId xmlns:a16="http://schemas.microsoft.com/office/drawing/2014/main" id="{6230411C-D339-C733-8617-DD28B0B883B9}"/>
                </a:ext>
              </a:extLst>
            </p:cNvPr>
            <p:cNvSpPr/>
            <p:nvPr/>
          </p:nvSpPr>
          <p:spPr>
            <a:xfrm>
              <a:off x="2005237" y="4979567"/>
              <a:ext cx="127845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D52DB3EB-6F3E-D045-D5A5-27A682DFD96D}"/>
                </a:ext>
              </a:extLst>
            </p:cNvPr>
            <p:cNvSpPr/>
            <p:nvPr/>
          </p:nvSpPr>
          <p:spPr>
            <a:xfrm>
              <a:off x="2005237" y="4797425"/>
              <a:ext cx="127845" cy="1368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B4DCC98D-59E3-01C6-CD47-37678627BAB5}"/>
                </a:ext>
              </a:extLst>
            </p:cNvPr>
            <p:cNvCxnSpPr>
              <a:cxnSpLocks/>
            </p:cNvCxnSpPr>
            <p:nvPr/>
          </p:nvCxnSpPr>
          <p:spPr>
            <a:xfrm>
              <a:off x="1930765" y="4958823"/>
              <a:ext cx="2767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CBDB530C-7582-9B49-41C3-3DA75DABFFE4}"/>
                </a:ext>
              </a:extLst>
            </p:cNvPr>
            <p:cNvSpPr/>
            <p:nvPr/>
          </p:nvSpPr>
          <p:spPr>
            <a:xfrm>
              <a:off x="2012638" y="4807178"/>
              <a:ext cx="113043" cy="11304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248" name="Group 247">
            <a:extLst>
              <a:ext uri="{FF2B5EF4-FFF2-40B4-BE49-F238E27FC236}">
                <a16:creationId xmlns:a16="http://schemas.microsoft.com/office/drawing/2014/main" id="{308AF2C3-219A-3763-AB33-B84422188C78}"/>
              </a:ext>
            </a:extLst>
          </p:cNvPr>
          <p:cNvGrpSpPr/>
          <p:nvPr/>
        </p:nvGrpSpPr>
        <p:grpSpPr>
          <a:xfrm>
            <a:off x="3555910" y="4511485"/>
            <a:ext cx="276789" cy="290142"/>
            <a:chOff x="1930765" y="4797425"/>
            <a:chExt cx="276789" cy="290142"/>
          </a:xfrm>
        </p:grpSpPr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D9A278E8-A335-DEAA-50F5-7B01D0C8FDFF}"/>
                </a:ext>
              </a:extLst>
            </p:cNvPr>
            <p:cNvSpPr/>
            <p:nvPr/>
          </p:nvSpPr>
          <p:spPr>
            <a:xfrm>
              <a:off x="2005237" y="4979567"/>
              <a:ext cx="127845" cy="1080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D891EF79-DEE9-FBF2-8703-99A9482A0C6D}"/>
                </a:ext>
              </a:extLst>
            </p:cNvPr>
            <p:cNvSpPr/>
            <p:nvPr/>
          </p:nvSpPr>
          <p:spPr>
            <a:xfrm>
              <a:off x="2005237" y="4797425"/>
              <a:ext cx="127845" cy="1368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id="{AEBF8CA3-464F-14ED-C709-6E9AB8E0ABC8}"/>
                </a:ext>
              </a:extLst>
            </p:cNvPr>
            <p:cNvCxnSpPr>
              <a:cxnSpLocks/>
            </p:cNvCxnSpPr>
            <p:nvPr/>
          </p:nvCxnSpPr>
          <p:spPr>
            <a:xfrm>
              <a:off x="1930765" y="4958823"/>
              <a:ext cx="2767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Oval 251">
              <a:extLst>
                <a:ext uri="{FF2B5EF4-FFF2-40B4-BE49-F238E27FC236}">
                  <a16:creationId xmlns:a16="http://schemas.microsoft.com/office/drawing/2014/main" id="{164041FD-2F12-15BE-6EDA-5B4AEAB37116}"/>
                </a:ext>
              </a:extLst>
            </p:cNvPr>
            <p:cNvSpPr/>
            <p:nvPr/>
          </p:nvSpPr>
          <p:spPr>
            <a:xfrm>
              <a:off x="2012638" y="4807178"/>
              <a:ext cx="113043" cy="11304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285" name="Group 284">
            <a:extLst>
              <a:ext uri="{FF2B5EF4-FFF2-40B4-BE49-F238E27FC236}">
                <a16:creationId xmlns:a16="http://schemas.microsoft.com/office/drawing/2014/main" id="{F2ED6D82-3471-F27D-EE75-CE03A3A9D469}"/>
              </a:ext>
            </a:extLst>
          </p:cNvPr>
          <p:cNvGrpSpPr/>
          <p:nvPr/>
        </p:nvGrpSpPr>
        <p:grpSpPr>
          <a:xfrm>
            <a:off x="7880373" y="3372202"/>
            <a:ext cx="720000" cy="654645"/>
            <a:chOff x="7880373" y="3818250"/>
            <a:chExt cx="720000" cy="654645"/>
          </a:xfrm>
        </p:grpSpPr>
        <p:cxnSp>
          <p:nvCxnSpPr>
            <p:cNvPr id="281" name="Straight Connector 280">
              <a:extLst>
                <a:ext uri="{FF2B5EF4-FFF2-40B4-BE49-F238E27FC236}">
                  <a16:creationId xmlns:a16="http://schemas.microsoft.com/office/drawing/2014/main" id="{24AC12BF-E6B5-2050-491F-62FEDE548EC0}"/>
                </a:ext>
              </a:extLst>
            </p:cNvPr>
            <p:cNvCxnSpPr>
              <a:cxnSpLocks/>
            </p:cNvCxnSpPr>
            <p:nvPr/>
          </p:nvCxnSpPr>
          <p:spPr>
            <a:xfrm>
              <a:off x="8102671" y="4311408"/>
              <a:ext cx="2767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4" name="Group 273">
              <a:extLst>
                <a:ext uri="{FF2B5EF4-FFF2-40B4-BE49-F238E27FC236}">
                  <a16:creationId xmlns:a16="http://schemas.microsoft.com/office/drawing/2014/main" id="{14B02004-B7EF-D5F2-2150-EEAAA9A5A1C2}"/>
                </a:ext>
              </a:extLst>
            </p:cNvPr>
            <p:cNvGrpSpPr/>
            <p:nvPr/>
          </p:nvGrpSpPr>
          <p:grpSpPr>
            <a:xfrm>
              <a:off x="7880373" y="3818250"/>
              <a:ext cx="720000" cy="654645"/>
              <a:chOff x="7880373" y="3818250"/>
              <a:chExt cx="720000" cy="654645"/>
            </a:xfrm>
          </p:grpSpPr>
          <p:sp>
            <p:nvSpPr>
              <p:cNvPr id="260" name="Rectangle 259">
                <a:extLst>
                  <a:ext uri="{FF2B5EF4-FFF2-40B4-BE49-F238E27FC236}">
                    <a16:creationId xmlns:a16="http://schemas.microsoft.com/office/drawing/2014/main" id="{C8F568D4-2251-2932-FA3F-412052C253B7}"/>
                  </a:ext>
                </a:extLst>
              </p:cNvPr>
              <p:cNvSpPr/>
              <p:nvPr/>
            </p:nvSpPr>
            <p:spPr>
              <a:xfrm>
                <a:off x="8176452" y="4178250"/>
                <a:ext cx="129600" cy="294645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 w="31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2" name="Oval 261">
                <a:extLst>
                  <a:ext uri="{FF2B5EF4-FFF2-40B4-BE49-F238E27FC236}">
                    <a16:creationId xmlns:a16="http://schemas.microsoft.com/office/drawing/2014/main" id="{AF0B58F3-565B-530E-3493-79937CB39647}"/>
                  </a:ext>
                </a:extLst>
              </p:cNvPr>
              <p:cNvSpPr/>
              <p:nvPr/>
            </p:nvSpPr>
            <p:spPr>
              <a:xfrm>
                <a:off x="8183852" y="4345848"/>
                <a:ext cx="113043" cy="113043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258" name="TextBox 257">
                <a:extLst>
                  <a:ext uri="{FF2B5EF4-FFF2-40B4-BE49-F238E27FC236}">
                    <a16:creationId xmlns:a16="http://schemas.microsoft.com/office/drawing/2014/main" id="{BD7A728C-9405-2A6B-5AA2-A4ED32198CAE}"/>
                  </a:ext>
                </a:extLst>
              </p:cNvPr>
              <p:cNvSpPr txBox="1"/>
              <p:nvPr/>
            </p:nvSpPr>
            <p:spPr>
              <a:xfrm>
                <a:off x="7880373" y="3818250"/>
                <a:ext cx="720000" cy="36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txBody>
              <a:bodyPr wrap="square" lIns="36000" rIns="36000" bIns="36000" rtlCol="0" anchor="ctr" anchorCtr="0">
                <a:normAutofit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Description of barrier</a:t>
                </a:r>
              </a:p>
            </p:txBody>
          </p:sp>
        </p:grpSp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9FE01DAF-E929-4E41-458A-1AD30B0EEA76}"/>
              </a:ext>
            </a:extLst>
          </p:cNvPr>
          <p:cNvGrpSpPr/>
          <p:nvPr/>
        </p:nvGrpSpPr>
        <p:grpSpPr>
          <a:xfrm>
            <a:off x="893783" y="3372462"/>
            <a:ext cx="720000" cy="654125"/>
            <a:chOff x="893783" y="3751890"/>
            <a:chExt cx="720000" cy="654125"/>
          </a:xfrm>
        </p:grpSpPr>
        <p:cxnSp>
          <p:nvCxnSpPr>
            <p:cNvPr id="279" name="Straight Connector 278">
              <a:extLst>
                <a:ext uri="{FF2B5EF4-FFF2-40B4-BE49-F238E27FC236}">
                  <a16:creationId xmlns:a16="http://schemas.microsoft.com/office/drawing/2014/main" id="{46AA5FFC-971F-B130-8B49-6272EB0163AE}"/>
                </a:ext>
              </a:extLst>
            </p:cNvPr>
            <p:cNvCxnSpPr>
              <a:cxnSpLocks/>
            </p:cNvCxnSpPr>
            <p:nvPr/>
          </p:nvCxnSpPr>
          <p:spPr>
            <a:xfrm>
              <a:off x="1111848" y="3921957"/>
              <a:ext cx="2767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8" name="Group 277">
              <a:extLst>
                <a:ext uri="{FF2B5EF4-FFF2-40B4-BE49-F238E27FC236}">
                  <a16:creationId xmlns:a16="http://schemas.microsoft.com/office/drawing/2014/main" id="{3209F31D-3715-C773-0212-9D7587599074}"/>
                </a:ext>
              </a:extLst>
            </p:cNvPr>
            <p:cNvGrpSpPr/>
            <p:nvPr/>
          </p:nvGrpSpPr>
          <p:grpSpPr>
            <a:xfrm>
              <a:off x="893783" y="3751890"/>
              <a:ext cx="720000" cy="654125"/>
              <a:chOff x="893783" y="3736392"/>
              <a:chExt cx="720000" cy="654125"/>
            </a:xfrm>
          </p:grpSpPr>
          <p:grpSp>
            <p:nvGrpSpPr>
              <p:cNvPr id="264" name="Group 263">
                <a:extLst>
                  <a:ext uri="{FF2B5EF4-FFF2-40B4-BE49-F238E27FC236}">
                    <a16:creationId xmlns:a16="http://schemas.microsoft.com/office/drawing/2014/main" id="{64B7670C-62E4-39EB-ABA8-A852B017B760}"/>
                  </a:ext>
                </a:extLst>
              </p:cNvPr>
              <p:cNvGrpSpPr/>
              <p:nvPr/>
            </p:nvGrpSpPr>
            <p:grpSpPr>
              <a:xfrm>
                <a:off x="1190021" y="3736392"/>
                <a:ext cx="120444" cy="294125"/>
                <a:chOff x="2005238" y="4797424"/>
                <a:chExt cx="120444" cy="294125"/>
              </a:xfrm>
            </p:grpSpPr>
            <p:sp>
              <p:nvSpPr>
                <p:cNvPr id="267" name="Rectangle 266">
                  <a:extLst>
                    <a:ext uri="{FF2B5EF4-FFF2-40B4-BE49-F238E27FC236}">
                      <a16:creationId xmlns:a16="http://schemas.microsoft.com/office/drawing/2014/main" id="{DCA5A499-75B0-3C8A-DA4D-AE4EC7E32CAF}"/>
                    </a:ext>
                  </a:extLst>
                </p:cNvPr>
                <p:cNvSpPr/>
                <p:nvPr/>
              </p:nvSpPr>
              <p:spPr>
                <a:xfrm>
                  <a:off x="2005238" y="4797424"/>
                  <a:ext cx="120444" cy="294125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 w="31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9" name="Oval 268">
                  <a:extLst>
                    <a:ext uri="{FF2B5EF4-FFF2-40B4-BE49-F238E27FC236}">
                      <a16:creationId xmlns:a16="http://schemas.microsoft.com/office/drawing/2014/main" id="{D97CF754-1866-93B4-E14E-D702FDA6FB02}"/>
                    </a:ext>
                  </a:extLst>
                </p:cNvPr>
                <p:cNvSpPr/>
                <p:nvPr/>
              </p:nvSpPr>
              <p:spPr>
                <a:xfrm>
                  <a:off x="2012638" y="4807178"/>
                  <a:ext cx="113043" cy="113043"/>
                </a:xfrm>
                <a:prstGeom prst="ellipse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8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265" name="TextBox 264">
                <a:extLst>
                  <a:ext uri="{FF2B5EF4-FFF2-40B4-BE49-F238E27FC236}">
                    <a16:creationId xmlns:a16="http://schemas.microsoft.com/office/drawing/2014/main" id="{B192DA0A-7E8C-760B-8865-FE7E1661F697}"/>
                  </a:ext>
                </a:extLst>
              </p:cNvPr>
              <p:cNvSpPr txBox="1"/>
              <p:nvPr/>
            </p:nvSpPr>
            <p:spPr>
              <a:xfrm>
                <a:off x="893783" y="4030517"/>
                <a:ext cx="720000" cy="36000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txBody>
              <a:bodyPr wrap="square" lIns="36000" rIns="36000" bIns="36000" rtlCol="0" anchor="ctr" anchorCtr="0">
                <a:normAutofit/>
              </a:bodyPr>
              <a:lstStyle/>
              <a:p>
                <a:pPr algn="ctr"/>
                <a:r>
                  <a:rPr lang="en-GB" sz="800" dirty="0">
                    <a:latin typeface="Helvetica" pitchFamily="2" charset="0"/>
                  </a:rPr>
                  <a:t>Description of barrier</a:t>
                </a:r>
              </a:p>
            </p:txBody>
          </p:sp>
        </p:grpSp>
      </p:grpSp>
      <p:grpSp>
        <p:nvGrpSpPr>
          <p:cNvPr id="286" name="Group 285">
            <a:extLst>
              <a:ext uri="{FF2B5EF4-FFF2-40B4-BE49-F238E27FC236}">
                <a16:creationId xmlns:a16="http://schemas.microsoft.com/office/drawing/2014/main" id="{6A44BD11-7BB6-D325-63D7-C38DA3D41D54}"/>
              </a:ext>
            </a:extLst>
          </p:cNvPr>
          <p:cNvGrpSpPr/>
          <p:nvPr/>
        </p:nvGrpSpPr>
        <p:grpSpPr>
          <a:xfrm>
            <a:off x="8241832" y="4509234"/>
            <a:ext cx="276789" cy="294645"/>
            <a:chOff x="8101978" y="4964666"/>
            <a:chExt cx="276789" cy="294645"/>
          </a:xfrm>
        </p:grpSpPr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12A1DA55-01F5-6CB4-09EF-265CCF129843}"/>
                </a:ext>
              </a:extLst>
            </p:cNvPr>
            <p:cNvCxnSpPr>
              <a:cxnSpLocks/>
            </p:cNvCxnSpPr>
            <p:nvPr/>
          </p:nvCxnSpPr>
          <p:spPr>
            <a:xfrm>
              <a:off x="8101978" y="5079487"/>
              <a:ext cx="2767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3" name="Group 272">
              <a:extLst>
                <a:ext uri="{FF2B5EF4-FFF2-40B4-BE49-F238E27FC236}">
                  <a16:creationId xmlns:a16="http://schemas.microsoft.com/office/drawing/2014/main" id="{373561FE-1708-6AC5-4C11-996622704E20}"/>
                </a:ext>
              </a:extLst>
            </p:cNvPr>
            <p:cNvGrpSpPr/>
            <p:nvPr/>
          </p:nvGrpSpPr>
          <p:grpSpPr>
            <a:xfrm>
              <a:off x="8183852" y="4964666"/>
              <a:ext cx="129600" cy="294645"/>
              <a:chOff x="8328852" y="4330650"/>
              <a:chExt cx="129600" cy="294645"/>
            </a:xfrm>
          </p:grpSpPr>
          <p:sp>
            <p:nvSpPr>
              <p:cNvPr id="271" name="Rectangle 270">
                <a:extLst>
                  <a:ext uri="{FF2B5EF4-FFF2-40B4-BE49-F238E27FC236}">
                    <a16:creationId xmlns:a16="http://schemas.microsoft.com/office/drawing/2014/main" id="{DB740299-AA37-0510-8740-BCA36870FDE0}"/>
                  </a:ext>
                </a:extLst>
              </p:cNvPr>
              <p:cNvSpPr/>
              <p:nvPr/>
            </p:nvSpPr>
            <p:spPr>
              <a:xfrm>
                <a:off x="8328852" y="4330650"/>
                <a:ext cx="129600" cy="294645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 w="31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2" name="Oval 271">
                <a:extLst>
                  <a:ext uri="{FF2B5EF4-FFF2-40B4-BE49-F238E27FC236}">
                    <a16:creationId xmlns:a16="http://schemas.microsoft.com/office/drawing/2014/main" id="{D7225982-02FD-2A3F-5F02-0C7C34EABA48}"/>
                  </a:ext>
                </a:extLst>
              </p:cNvPr>
              <p:cNvSpPr/>
              <p:nvPr/>
            </p:nvSpPr>
            <p:spPr>
              <a:xfrm>
                <a:off x="8336252" y="4498248"/>
                <a:ext cx="113043" cy="113043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DD03CC4C-9024-015B-6BC8-5360FF39E47A}"/>
              </a:ext>
            </a:extLst>
          </p:cNvPr>
          <p:cNvGrpSpPr/>
          <p:nvPr/>
        </p:nvGrpSpPr>
        <p:grpSpPr>
          <a:xfrm>
            <a:off x="965129" y="4509494"/>
            <a:ext cx="276789" cy="294125"/>
            <a:chOff x="1094225" y="5002889"/>
            <a:chExt cx="276789" cy="294125"/>
          </a:xfrm>
        </p:grpSpPr>
        <p:cxnSp>
          <p:nvCxnSpPr>
            <p:cNvPr id="280" name="Straight Connector 279">
              <a:extLst>
                <a:ext uri="{FF2B5EF4-FFF2-40B4-BE49-F238E27FC236}">
                  <a16:creationId xmlns:a16="http://schemas.microsoft.com/office/drawing/2014/main" id="{1F611C59-3AEE-7E42-CF90-D96E411D6593}"/>
                </a:ext>
              </a:extLst>
            </p:cNvPr>
            <p:cNvCxnSpPr>
              <a:cxnSpLocks/>
            </p:cNvCxnSpPr>
            <p:nvPr/>
          </p:nvCxnSpPr>
          <p:spPr>
            <a:xfrm>
              <a:off x="1094225" y="5181063"/>
              <a:ext cx="2767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5" name="Group 274">
              <a:extLst>
                <a:ext uri="{FF2B5EF4-FFF2-40B4-BE49-F238E27FC236}">
                  <a16:creationId xmlns:a16="http://schemas.microsoft.com/office/drawing/2014/main" id="{7CB40DA3-AAF1-E3C7-7245-A096339314B0}"/>
                </a:ext>
              </a:extLst>
            </p:cNvPr>
            <p:cNvGrpSpPr/>
            <p:nvPr/>
          </p:nvGrpSpPr>
          <p:grpSpPr>
            <a:xfrm>
              <a:off x="1176667" y="5002889"/>
              <a:ext cx="120444" cy="294125"/>
              <a:chOff x="2005238" y="4797424"/>
              <a:chExt cx="120444" cy="294125"/>
            </a:xfrm>
          </p:grpSpPr>
          <p:sp>
            <p:nvSpPr>
              <p:cNvPr id="276" name="Rectangle 275">
                <a:extLst>
                  <a:ext uri="{FF2B5EF4-FFF2-40B4-BE49-F238E27FC236}">
                    <a16:creationId xmlns:a16="http://schemas.microsoft.com/office/drawing/2014/main" id="{1361ABA1-6082-23CE-DA05-973D60754B8A}"/>
                  </a:ext>
                </a:extLst>
              </p:cNvPr>
              <p:cNvSpPr/>
              <p:nvPr/>
            </p:nvSpPr>
            <p:spPr>
              <a:xfrm>
                <a:off x="2005238" y="4797424"/>
                <a:ext cx="120444" cy="294125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7" name="Oval 276">
                <a:extLst>
                  <a:ext uri="{FF2B5EF4-FFF2-40B4-BE49-F238E27FC236}">
                    <a16:creationId xmlns:a16="http://schemas.microsoft.com/office/drawing/2014/main" id="{AEFDC132-CAC9-2479-1926-612C870B8CFE}"/>
                  </a:ext>
                </a:extLst>
              </p:cNvPr>
              <p:cNvSpPr/>
              <p:nvPr/>
            </p:nvSpPr>
            <p:spPr>
              <a:xfrm>
                <a:off x="2012638" y="4807178"/>
                <a:ext cx="113043" cy="113043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0D757105-00D8-B96E-2D75-31CB0B7C049B}"/>
              </a:ext>
            </a:extLst>
          </p:cNvPr>
          <p:cNvGrpSpPr/>
          <p:nvPr/>
        </p:nvGrpSpPr>
        <p:grpSpPr>
          <a:xfrm>
            <a:off x="1766662" y="3371484"/>
            <a:ext cx="720000" cy="656081"/>
            <a:chOff x="1766662" y="3652836"/>
            <a:chExt cx="720000" cy="656081"/>
          </a:xfrm>
        </p:grpSpPr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9C69E452-C7F6-3451-F37D-983AEA028766}"/>
                </a:ext>
              </a:extLst>
            </p:cNvPr>
            <p:cNvSpPr/>
            <p:nvPr/>
          </p:nvSpPr>
          <p:spPr>
            <a:xfrm>
              <a:off x="2062739" y="4074917"/>
              <a:ext cx="127845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DA45D34F-6D45-2C33-2784-35B6C0DD33C8}"/>
                </a:ext>
              </a:extLst>
            </p:cNvPr>
            <p:cNvSpPr/>
            <p:nvPr/>
          </p:nvSpPr>
          <p:spPr>
            <a:xfrm>
              <a:off x="2062739" y="4060517"/>
              <a:ext cx="127845" cy="1368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0135D013-B12B-7B4D-C30F-A22C1F37D138}"/>
                </a:ext>
              </a:extLst>
            </p:cNvPr>
            <p:cNvCxnSpPr>
              <a:cxnSpLocks/>
            </p:cNvCxnSpPr>
            <p:nvPr/>
          </p:nvCxnSpPr>
          <p:spPr>
            <a:xfrm>
              <a:off x="1988267" y="4128917"/>
              <a:ext cx="2767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27D93D8B-8C26-6679-5333-D5C6ACC845C5}"/>
                </a:ext>
              </a:extLst>
            </p:cNvPr>
            <p:cNvSpPr/>
            <p:nvPr/>
          </p:nvSpPr>
          <p:spPr>
            <a:xfrm>
              <a:off x="2070140" y="4072396"/>
              <a:ext cx="113043" cy="113043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7366645B-BB30-14BF-97D5-4DA3069E3292}"/>
                </a:ext>
              </a:extLst>
            </p:cNvPr>
            <p:cNvSpPr txBox="1"/>
            <p:nvPr/>
          </p:nvSpPr>
          <p:spPr>
            <a:xfrm>
              <a:off x="1766662" y="3948917"/>
              <a:ext cx="720000" cy="360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Description of barrier</a:t>
              </a:r>
            </a:p>
          </p:txBody>
        </p:sp>
        <p:grpSp>
          <p:nvGrpSpPr>
            <p:cNvPr id="287" name="Group 286">
              <a:extLst>
                <a:ext uri="{FF2B5EF4-FFF2-40B4-BE49-F238E27FC236}">
                  <a16:creationId xmlns:a16="http://schemas.microsoft.com/office/drawing/2014/main" id="{478DBF79-80DF-4277-EAD8-BB3D07BA2C31}"/>
                </a:ext>
              </a:extLst>
            </p:cNvPr>
            <p:cNvGrpSpPr/>
            <p:nvPr/>
          </p:nvGrpSpPr>
          <p:grpSpPr>
            <a:xfrm>
              <a:off x="1987853" y="3652836"/>
              <a:ext cx="276789" cy="290142"/>
              <a:chOff x="1930765" y="4797425"/>
              <a:chExt cx="276789" cy="290142"/>
            </a:xfrm>
          </p:grpSpPr>
          <p:sp>
            <p:nvSpPr>
              <p:cNvPr id="288" name="Rectangle 287">
                <a:extLst>
                  <a:ext uri="{FF2B5EF4-FFF2-40B4-BE49-F238E27FC236}">
                    <a16:creationId xmlns:a16="http://schemas.microsoft.com/office/drawing/2014/main" id="{33E15FFA-69EE-2A6B-2844-83CB22BFE5C4}"/>
                  </a:ext>
                </a:extLst>
              </p:cNvPr>
              <p:cNvSpPr/>
              <p:nvPr/>
            </p:nvSpPr>
            <p:spPr>
              <a:xfrm>
                <a:off x="2005237" y="4979567"/>
                <a:ext cx="127845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9" name="Rectangle 288">
                <a:extLst>
                  <a:ext uri="{FF2B5EF4-FFF2-40B4-BE49-F238E27FC236}">
                    <a16:creationId xmlns:a16="http://schemas.microsoft.com/office/drawing/2014/main" id="{9B640E7A-E780-DDF3-BCEC-A7E4F4C186C6}"/>
                  </a:ext>
                </a:extLst>
              </p:cNvPr>
              <p:cNvSpPr/>
              <p:nvPr/>
            </p:nvSpPr>
            <p:spPr>
              <a:xfrm>
                <a:off x="2005237" y="4797425"/>
                <a:ext cx="127845" cy="1368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31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90" name="Straight Connector 289">
                <a:extLst>
                  <a:ext uri="{FF2B5EF4-FFF2-40B4-BE49-F238E27FC236}">
                    <a16:creationId xmlns:a16="http://schemas.microsoft.com/office/drawing/2014/main" id="{D3A9B94E-7DE2-4825-69AC-A62F8B3965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0765" y="4958823"/>
                <a:ext cx="27678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1" name="Oval 290">
                <a:extLst>
                  <a:ext uri="{FF2B5EF4-FFF2-40B4-BE49-F238E27FC236}">
                    <a16:creationId xmlns:a16="http://schemas.microsoft.com/office/drawing/2014/main" id="{8A9B9025-9624-3CBD-2A97-A372C07661C8}"/>
                  </a:ext>
                </a:extLst>
              </p:cNvPr>
              <p:cNvSpPr/>
              <p:nvPr/>
            </p:nvSpPr>
            <p:spPr>
              <a:xfrm>
                <a:off x="2012638" y="4807178"/>
                <a:ext cx="113043" cy="113043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7326B91A-F42C-71FF-A31F-DF7602F964F5}"/>
              </a:ext>
            </a:extLst>
          </p:cNvPr>
          <p:cNvGrpSpPr/>
          <p:nvPr/>
        </p:nvGrpSpPr>
        <p:grpSpPr>
          <a:xfrm>
            <a:off x="4175905" y="5296815"/>
            <a:ext cx="826662" cy="614856"/>
            <a:chOff x="4833159" y="5830688"/>
            <a:chExt cx="826662" cy="614856"/>
          </a:xfrm>
        </p:grpSpPr>
        <p:sp>
          <p:nvSpPr>
            <p:cNvPr id="293" name="Rounded Rectangle 292">
              <a:extLst>
                <a:ext uri="{FF2B5EF4-FFF2-40B4-BE49-F238E27FC236}">
                  <a16:creationId xmlns:a16="http://schemas.microsoft.com/office/drawing/2014/main" id="{FAA93562-AF13-A8F1-6BB7-2697B086D735}"/>
                </a:ext>
              </a:extLst>
            </p:cNvPr>
            <p:cNvSpPr/>
            <p:nvPr/>
          </p:nvSpPr>
          <p:spPr>
            <a:xfrm>
              <a:off x="4833159" y="5830688"/>
              <a:ext cx="826662" cy="614856"/>
            </a:xfrm>
            <a:prstGeom prst="roundRect">
              <a:avLst>
                <a:gd name="adj" fmla="val 18693"/>
              </a:avLst>
            </a:prstGeom>
            <a:solidFill>
              <a:schemeClr val="accent2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F798B37C-4EBE-3168-E9B0-BEE88746C85E}"/>
                </a:ext>
              </a:extLst>
            </p:cNvPr>
            <p:cNvSpPr txBox="1"/>
            <p:nvPr/>
          </p:nvSpPr>
          <p:spPr>
            <a:xfrm>
              <a:off x="4883027" y="5890179"/>
              <a:ext cx="720000" cy="42544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36000" rIns="36000" bIns="36000" rtlCol="0" anchor="ctr" anchorCtr="0">
              <a:normAutofit/>
            </a:bodyPr>
            <a:lstStyle/>
            <a:p>
              <a:pPr algn="ctr"/>
              <a:r>
                <a:rPr lang="en-GB" sz="800" dirty="0">
                  <a:latin typeface="Helvetica" pitchFamily="2" charset="0"/>
                </a:rPr>
                <a:t>Narrative</a:t>
              </a:r>
            </a:p>
          </p:txBody>
        </p:sp>
        <p:sp>
          <p:nvSpPr>
            <p:cNvPr id="296" name="Rectangle 295">
              <a:extLst>
                <a:ext uri="{FF2B5EF4-FFF2-40B4-BE49-F238E27FC236}">
                  <a16:creationId xmlns:a16="http://schemas.microsoft.com/office/drawing/2014/main" id="{6DBAA253-1654-9D23-61C1-18C4D07EA786}"/>
                </a:ext>
              </a:extLst>
            </p:cNvPr>
            <p:cNvSpPr/>
            <p:nvPr/>
          </p:nvSpPr>
          <p:spPr>
            <a:xfrm>
              <a:off x="5035535" y="6315623"/>
              <a:ext cx="445007" cy="12065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36000" rIns="0" bIns="36000" rtlCol="0" anchor="ctr">
              <a:noAutofit/>
            </a:bodyPr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  <a:latin typeface="Helvetica" pitchFamily="2" charset="0"/>
                </a:rPr>
                <a:t>Narrative</a:t>
              </a:r>
            </a:p>
          </p:txBody>
        </p:sp>
      </p:grpSp>
      <p:cxnSp>
        <p:nvCxnSpPr>
          <p:cNvPr id="299" name="Elbow Connector 298">
            <a:extLst>
              <a:ext uri="{FF2B5EF4-FFF2-40B4-BE49-F238E27FC236}">
                <a16:creationId xmlns:a16="http://schemas.microsoft.com/office/drawing/2014/main" id="{ADB93DD3-E5B0-A7DF-3E5A-9149C97937D9}"/>
              </a:ext>
            </a:extLst>
          </p:cNvPr>
          <p:cNvCxnSpPr/>
          <p:nvPr/>
        </p:nvCxnSpPr>
        <p:spPr>
          <a:xfrm>
            <a:off x="531083" y="5400480"/>
            <a:ext cx="1195195" cy="441513"/>
          </a:xfrm>
          <a:prstGeom prst="bentConnector3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Elbow Connector 299">
            <a:extLst>
              <a:ext uri="{FF2B5EF4-FFF2-40B4-BE49-F238E27FC236}">
                <a16:creationId xmlns:a16="http://schemas.microsoft.com/office/drawing/2014/main" id="{1FE7D5EA-3954-26CC-79FC-A455761AF509}"/>
              </a:ext>
            </a:extLst>
          </p:cNvPr>
          <p:cNvCxnSpPr/>
          <p:nvPr/>
        </p:nvCxnSpPr>
        <p:spPr>
          <a:xfrm>
            <a:off x="1389031" y="5400480"/>
            <a:ext cx="1195195" cy="441513"/>
          </a:xfrm>
          <a:prstGeom prst="bentConnector3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Elbow Connector 300">
            <a:extLst>
              <a:ext uri="{FF2B5EF4-FFF2-40B4-BE49-F238E27FC236}">
                <a16:creationId xmlns:a16="http://schemas.microsoft.com/office/drawing/2014/main" id="{B93A8502-709C-0649-B4E4-AD927D9BB1A0}"/>
              </a:ext>
            </a:extLst>
          </p:cNvPr>
          <p:cNvCxnSpPr/>
          <p:nvPr/>
        </p:nvCxnSpPr>
        <p:spPr>
          <a:xfrm>
            <a:off x="2244013" y="5400480"/>
            <a:ext cx="1195195" cy="441513"/>
          </a:xfrm>
          <a:prstGeom prst="bentConnector3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5C315EE6-4A11-C235-D4E3-D2251F093308}"/>
              </a:ext>
            </a:extLst>
          </p:cNvPr>
          <p:cNvCxnSpPr/>
          <p:nvPr/>
        </p:nvCxnSpPr>
        <p:spPr>
          <a:xfrm>
            <a:off x="3366652" y="5163513"/>
            <a:ext cx="0" cy="4923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F19CE-CAAF-6E7F-284E-68F07A6152D5}"/>
              </a:ext>
            </a:extLst>
          </p:cNvPr>
          <p:cNvGrpSpPr/>
          <p:nvPr/>
        </p:nvGrpSpPr>
        <p:grpSpPr>
          <a:xfrm>
            <a:off x="5298777" y="5206609"/>
            <a:ext cx="3443355" cy="180411"/>
            <a:chOff x="5137595" y="5418077"/>
            <a:chExt cx="3443355" cy="180411"/>
          </a:xfrm>
        </p:grpSpPr>
        <p:sp>
          <p:nvSpPr>
            <p:cNvPr id="304" name="Rectangle 303">
              <a:extLst>
                <a:ext uri="{FF2B5EF4-FFF2-40B4-BE49-F238E27FC236}">
                  <a16:creationId xmlns:a16="http://schemas.microsoft.com/office/drawing/2014/main" id="{782E915C-720B-A82C-83C7-EA564F32C546}"/>
                </a:ext>
              </a:extLst>
            </p:cNvPr>
            <p:cNvSpPr/>
            <p:nvPr/>
          </p:nvSpPr>
          <p:spPr>
            <a:xfrm>
              <a:off x="5137595" y="5418077"/>
              <a:ext cx="496768" cy="1800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r"/>
              <a:r>
                <a:rPr lang="en-GB" sz="1200" dirty="0">
                  <a:solidFill>
                    <a:schemeClr val="tx1"/>
                  </a:solidFill>
                  <a:latin typeface="Helvetica" pitchFamily="2" charset="0"/>
                </a:rPr>
                <a:t>Title:</a:t>
              </a:r>
            </a:p>
          </p:txBody>
        </p:sp>
        <p:sp>
          <p:nvSpPr>
            <p:cNvPr id="308" name="Rectangle 307">
              <a:extLst>
                <a:ext uri="{FF2B5EF4-FFF2-40B4-BE49-F238E27FC236}">
                  <a16:creationId xmlns:a16="http://schemas.microsoft.com/office/drawing/2014/main" id="{50ACF801-4A8B-4F8F-ECC5-84BC7D5DB341}"/>
                </a:ext>
              </a:extLst>
            </p:cNvPr>
            <p:cNvSpPr/>
            <p:nvPr/>
          </p:nvSpPr>
          <p:spPr>
            <a:xfrm>
              <a:off x="5634363" y="5418488"/>
              <a:ext cx="2946587" cy="18000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>
              <a:noAutofit/>
            </a:bodyPr>
            <a:lstStyle/>
            <a:p>
              <a:pPr algn="ctr"/>
              <a:endParaRPr lang="en-GB" sz="1000" dirty="0">
                <a:solidFill>
                  <a:srgbClr val="C00000"/>
                </a:solidFill>
                <a:latin typeface="Helvetica" pitchFamily="2" charset="0"/>
              </a:endParaRPr>
            </a:p>
          </p:txBody>
        </p:sp>
      </p:grp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A2EE3A-7E2E-9DA3-0438-59C91702A357}"/>
              </a:ext>
            </a:extLst>
          </p:cNvPr>
          <p:cNvCxnSpPr/>
          <p:nvPr/>
        </p:nvCxnSpPr>
        <p:spPr>
          <a:xfrm>
            <a:off x="3879694" y="5154319"/>
            <a:ext cx="0" cy="492321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3D1A520-D358-AD24-8970-ACC15144C408}"/>
              </a:ext>
            </a:extLst>
          </p:cNvPr>
          <p:cNvGrpSpPr/>
          <p:nvPr/>
        </p:nvGrpSpPr>
        <p:grpSpPr>
          <a:xfrm>
            <a:off x="5818443" y="5585194"/>
            <a:ext cx="2261376" cy="558401"/>
            <a:chOff x="6316868" y="5658637"/>
            <a:chExt cx="2261376" cy="558401"/>
          </a:xfrm>
        </p:grpSpPr>
        <p:sp>
          <p:nvSpPr>
            <p:cNvPr id="305" name="Rectangle 304">
              <a:extLst>
                <a:ext uri="{FF2B5EF4-FFF2-40B4-BE49-F238E27FC236}">
                  <a16:creationId xmlns:a16="http://schemas.microsoft.com/office/drawing/2014/main" id="{89286A82-AEB2-D74C-E8E4-8EC55FAADC90}"/>
                </a:ext>
              </a:extLst>
            </p:cNvPr>
            <p:cNvSpPr/>
            <p:nvPr/>
          </p:nvSpPr>
          <p:spPr>
            <a:xfrm>
              <a:off x="6316868" y="5658637"/>
              <a:ext cx="828403" cy="187096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r"/>
              <a:r>
                <a:rPr lang="en-GB" sz="1200" dirty="0">
                  <a:solidFill>
                    <a:schemeClr val="tx1"/>
                  </a:solidFill>
                  <a:latin typeface="Helvetica" pitchFamily="2" charset="0"/>
                </a:rPr>
                <a:t>Drawn by: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35EAC8C-B63C-66AB-A16F-0A0050CFF2A9}"/>
                </a:ext>
              </a:extLst>
            </p:cNvPr>
            <p:cNvSpPr/>
            <p:nvPr/>
          </p:nvSpPr>
          <p:spPr>
            <a:xfrm>
              <a:off x="7145271" y="5658637"/>
              <a:ext cx="1432973" cy="187096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GB" sz="1200" dirty="0">
                  <a:solidFill>
                    <a:srgbClr val="C00000"/>
                  </a:solidFill>
                  <a:latin typeface="Helvetica" pitchFamily="2" charset="0"/>
                </a:rPr>
                <a:t>S Holmes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AB8CB2F-6DD0-B6DC-3E57-7855563588D3}"/>
                </a:ext>
              </a:extLst>
            </p:cNvPr>
            <p:cNvSpPr/>
            <p:nvPr/>
          </p:nvSpPr>
          <p:spPr>
            <a:xfrm>
              <a:off x="6316868" y="5840488"/>
              <a:ext cx="828403" cy="187096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r"/>
              <a:r>
                <a:rPr lang="en-GB" sz="1200" dirty="0">
                  <a:solidFill>
                    <a:schemeClr val="tx1"/>
                  </a:solidFill>
                  <a:latin typeface="Helvetica" pitchFamily="2" charset="0"/>
                </a:rPr>
                <a:t>Date: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A42DD8E-FACE-6E95-BB41-BE130F06F595}"/>
                </a:ext>
              </a:extLst>
            </p:cNvPr>
            <p:cNvSpPr/>
            <p:nvPr/>
          </p:nvSpPr>
          <p:spPr>
            <a:xfrm>
              <a:off x="7145271" y="5840488"/>
              <a:ext cx="1432973" cy="187096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GB" sz="1200" dirty="0">
                  <a:solidFill>
                    <a:srgbClr val="C00000"/>
                  </a:solidFill>
                  <a:latin typeface="Helvetica" pitchFamily="2" charset="0"/>
                </a:rPr>
                <a:t>1</a:t>
              </a:r>
              <a:r>
                <a:rPr lang="en-GB" sz="1200" baseline="30000" dirty="0">
                  <a:solidFill>
                    <a:srgbClr val="C00000"/>
                  </a:solidFill>
                  <a:latin typeface="Helvetica" pitchFamily="2" charset="0"/>
                </a:rPr>
                <a:t>st</a:t>
              </a:r>
              <a:r>
                <a:rPr lang="en-GB" sz="1200" dirty="0">
                  <a:solidFill>
                    <a:srgbClr val="C00000"/>
                  </a:solidFill>
                  <a:latin typeface="Helvetica" pitchFamily="2" charset="0"/>
                </a:rPr>
                <a:t> January 2023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749937B-F592-2460-E7AA-CBEC7AE54314}"/>
                </a:ext>
              </a:extLst>
            </p:cNvPr>
            <p:cNvSpPr/>
            <p:nvPr/>
          </p:nvSpPr>
          <p:spPr>
            <a:xfrm>
              <a:off x="6316868" y="6028987"/>
              <a:ext cx="828403" cy="187096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r"/>
              <a:r>
                <a:rPr lang="en-GB" sz="1200" dirty="0">
                  <a:solidFill>
                    <a:schemeClr val="tx1"/>
                  </a:solidFill>
                  <a:latin typeface="Helvetica" pitchFamily="2" charset="0"/>
                </a:rPr>
                <a:t>Rev/date: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057598C-04CF-1AA7-A873-AC8ED9A9EC61}"/>
                </a:ext>
              </a:extLst>
            </p:cNvPr>
            <p:cNvSpPr/>
            <p:nvPr/>
          </p:nvSpPr>
          <p:spPr>
            <a:xfrm>
              <a:off x="7145271" y="6029942"/>
              <a:ext cx="1432973" cy="187096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r>
                <a:rPr lang="en-GB" sz="1200" dirty="0">
                  <a:solidFill>
                    <a:srgbClr val="C00000"/>
                  </a:solidFill>
                  <a:latin typeface="Helvetica" pitchFamily="2" charset="0"/>
                </a:rPr>
                <a:t>Rev 1 / 18</a:t>
              </a:r>
              <a:r>
                <a:rPr lang="en-GB" sz="1200" baseline="30000" dirty="0">
                  <a:solidFill>
                    <a:srgbClr val="C00000"/>
                  </a:solidFill>
                  <a:latin typeface="Helvetica" pitchFamily="2" charset="0"/>
                </a:rPr>
                <a:t>th</a:t>
              </a:r>
              <a:r>
                <a:rPr lang="en-GB" sz="1200" dirty="0">
                  <a:solidFill>
                    <a:srgbClr val="C00000"/>
                  </a:solidFill>
                  <a:latin typeface="Helvetica" pitchFamily="2" charset="0"/>
                </a:rPr>
                <a:t> May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8005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1262</TotalTime>
  <Words>654</Words>
  <Application>Microsoft Macintosh PowerPoint</Application>
  <PresentationFormat>On-screen Show (4:3)</PresentationFormat>
  <Paragraphs>181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Maddox</dc:creator>
  <cp:lastModifiedBy>Ken Maddox</cp:lastModifiedBy>
  <cp:revision>10</cp:revision>
  <cp:lastPrinted>2023-05-18T16:44:55Z</cp:lastPrinted>
  <dcterms:created xsi:type="dcterms:W3CDTF">2023-05-16T10:25:42Z</dcterms:created>
  <dcterms:modified xsi:type="dcterms:W3CDTF">2023-05-18T19:11:18Z</dcterms:modified>
</cp:coreProperties>
</file>